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61"/>
  </p:notesMasterIdLst>
  <p:sldIdLst>
    <p:sldId id="333" r:id="rId2"/>
    <p:sldId id="439" r:id="rId3"/>
    <p:sldId id="394" r:id="rId4"/>
    <p:sldId id="421" r:id="rId5"/>
    <p:sldId id="418" r:id="rId6"/>
    <p:sldId id="326" r:id="rId7"/>
    <p:sldId id="327" r:id="rId8"/>
    <p:sldId id="328" r:id="rId9"/>
    <p:sldId id="329" r:id="rId10"/>
    <p:sldId id="398" r:id="rId11"/>
    <p:sldId id="313" r:id="rId12"/>
    <p:sldId id="318" r:id="rId13"/>
    <p:sldId id="422" r:id="rId14"/>
    <p:sldId id="349" r:id="rId15"/>
    <p:sldId id="403" r:id="rId16"/>
    <p:sldId id="348" r:id="rId17"/>
    <p:sldId id="354" r:id="rId18"/>
    <p:sldId id="423" r:id="rId19"/>
    <p:sldId id="265" r:id="rId20"/>
    <p:sldId id="413" r:id="rId21"/>
    <p:sldId id="414" r:id="rId22"/>
    <p:sldId id="408" r:id="rId23"/>
    <p:sldId id="417" r:id="rId24"/>
    <p:sldId id="415" r:id="rId25"/>
    <p:sldId id="416" r:id="rId26"/>
    <p:sldId id="419" r:id="rId27"/>
    <p:sldId id="420" r:id="rId28"/>
    <p:sldId id="434" r:id="rId29"/>
    <p:sldId id="345" r:id="rId30"/>
    <p:sldId id="266" r:id="rId31"/>
    <p:sldId id="332" r:id="rId32"/>
    <p:sldId id="303" r:id="rId33"/>
    <p:sldId id="399" r:id="rId34"/>
    <p:sldId id="401" r:id="rId35"/>
    <p:sldId id="400" r:id="rId36"/>
    <p:sldId id="301" r:id="rId37"/>
    <p:sldId id="402" r:id="rId38"/>
    <p:sldId id="409" r:id="rId39"/>
    <p:sldId id="410" r:id="rId40"/>
    <p:sldId id="411" r:id="rId41"/>
    <p:sldId id="267" r:id="rId42"/>
    <p:sldId id="375" r:id="rId43"/>
    <p:sldId id="330" r:id="rId44"/>
    <p:sldId id="317" r:id="rId45"/>
    <p:sldId id="424" r:id="rId46"/>
    <p:sldId id="319" r:id="rId47"/>
    <p:sldId id="314" r:id="rId48"/>
    <p:sldId id="261" r:id="rId49"/>
    <p:sldId id="288" r:id="rId50"/>
    <p:sldId id="342" r:id="rId51"/>
    <p:sldId id="372" r:id="rId52"/>
    <p:sldId id="262" r:id="rId53"/>
    <p:sldId id="263" r:id="rId54"/>
    <p:sldId id="264" r:id="rId55"/>
    <p:sldId id="290" r:id="rId56"/>
    <p:sldId id="307" r:id="rId57"/>
    <p:sldId id="289" r:id="rId58"/>
    <p:sldId id="425" r:id="rId59"/>
    <p:sldId id="256" r:id="rId60"/>
    <p:sldId id="257" r:id="rId61"/>
    <p:sldId id="259" r:id="rId62"/>
    <p:sldId id="440" r:id="rId63"/>
    <p:sldId id="260" r:id="rId64"/>
    <p:sldId id="406" r:id="rId65"/>
    <p:sldId id="407" r:id="rId66"/>
    <p:sldId id="405" r:id="rId67"/>
    <p:sldId id="258" r:id="rId68"/>
    <p:sldId id="426" r:id="rId69"/>
    <p:sldId id="270" r:id="rId70"/>
    <p:sldId id="269" r:id="rId71"/>
    <p:sldId id="427" r:id="rId72"/>
    <p:sldId id="268" r:id="rId73"/>
    <p:sldId id="429" r:id="rId74"/>
    <p:sldId id="276" r:id="rId75"/>
    <p:sldId id="287" r:id="rId76"/>
    <p:sldId id="341" r:id="rId77"/>
    <p:sldId id="362" r:id="rId78"/>
    <p:sldId id="279" r:id="rId79"/>
    <p:sldId id="283" r:id="rId80"/>
    <p:sldId id="271" r:id="rId81"/>
    <p:sldId id="376" r:id="rId82"/>
    <p:sldId id="377" r:id="rId83"/>
    <p:sldId id="280" r:id="rId84"/>
    <p:sldId id="404" r:id="rId85"/>
    <p:sldId id="281" r:id="rId86"/>
    <p:sldId id="381" r:id="rId87"/>
    <p:sldId id="383" r:id="rId88"/>
    <p:sldId id="382" r:id="rId89"/>
    <p:sldId id="334" r:id="rId90"/>
    <p:sldId id="428" r:id="rId91"/>
    <p:sldId id="284" r:id="rId92"/>
    <p:sldId id="304" r:id="rId93"/>
    <p:sldId id="305" r:id="rId94"/>
    <p:sldId id="277" r:id="rId95"/>
    <p:sldId id="356" r:id="rId96"/>
    <p:sldId id="310" r:id="rId97"/>
    <p:sldId id="296" r:id="rId98"/>
    <p:sldId id="291" r:id="rId99"/>
    <p:sldId id="292" r:id="rId100"/>
    <p:sldId id="441" r:id="rId101"/>
    <p:sldId id="435" r:id="rId102"/>
    <p:sldId id="412" r:id="rId103"/>
    <p:sldId id="384" r:id="rId104"/>
    <p:sldId id="385" r:id="rId105"/>
    <p:sldId id="386" r:id="rId106"/>
    <p:sldId id="387" r:id="rId107"/>
    <p:sldId id="436" r:id="rId108"/>
    <p:sldId id="388" r:id="rId109"/>
    <p:sldId id="389" r:id="rId110"/>
    <p:sldId id="437" r:id="rId111"/>
    <p:sldId id="390" r:id="rId112"/>
    <p:sldId id="391" r:id="rId113"/>
    <p:sldId id="392" r:id="rId114"/>
    <p:sldId id="336" r:id="rId115"/>
    <p:sldId id="433" r:id="rId116"/>
    <p:sldId id="320" r:id="rId117"/>
    <p:sldId id="443" r:id="rId118"/>
    <p:sldId id="323" r:id="rId119"/>
    <p:sldId id="350" r:id="rId120"/>
    <p:sldId id="316" r:id="rId121"/>
    <p:sldId id="339" r:id="rId122"/>
    <p:sldId id="393" r:id="rId123"/>
    <p:sldId id="325" r:id="rId124"/>
    <p:sldId id="324" r:id="rId125"/>
    <p:sldId id="300" r:id="rId126"/>
    <p:sldId id="351" r:id="rId127"/>
    <p:sldId id="363" r:id="rId128"/>
    <p:sldId id="374" r:id="rId129"/>
    <p:sldId id="365" r:id="rId130"/>
    <p:sldId id="364" r:id="rId131"/>
    <p:sldId id="298" r:id="rId132"/>
    <p:sldId id="299" r:id="rId133"/>
    <p:sldId id="430" r:id="rId134"/>
    <p:sldId id="295" r:id="rId135"/>
    <p:sldId id="272" r:id="rId136"/>
    <p:sldId id="359" r:id="rId137"/>
    <p:sldId id="358" r:id="rId138"/>
    <p:sldId id="360" r:id="rId139"/>
    <p:sldId id="293" r:id="rId140"/>
    <p:sldId id="294" r:id="rId141"/>
    <p:sldId id="335" r:id="rId142"/>
    <p:sldId id="442" r:id="rId143"/>
    <p:sldId id="353" r:id="rId144"/>
    <p:sldId id="321" r:id="rId145"/>
    <p:sldId id="308" r:id="rId146"/>
    <p:sldId id="347" r:id="rId147"/>
    <p:sldId id="344" r:id="rId148"/>
    <p:sldId id="337" r:id="rId149"/>
    <p:sldId id="431" r:id="rId150"/>
    <p:sldId id="285" r:id="rId151"/>
    <p:sldId id="370" r:id="rId152"/>
    <p:sldId id="286" r:id="rId153"/>
    <p:sldId id="432" r:id="rId154"/>
    <p:sldId id="274" r:id="rId155"/>
    <p:sldId id="378" r:id="rId156"/>
    <p:sldId id="379" r:id="rId157"/>
    <p:sldId id="380" r:id="rId158"/>
    <p:sldId id="438" r:id="rId159"/>
    <p:sldId id="297" r:id="rId160"/>
  </p:sldIdLst>
  <p:sldSz cx="9144000" cy="6858000" type="screen4x3"/>
  <p:notesSz cx="6858000" cy="9144000"/>
  <p:defaultTextStyle>
    <a:defPPr>
      <a:defRPr lang="cs-CZ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Střední styl 2 – zvýraznění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řední styl 2 – zvýraznění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 Středně sytá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 autoAdjust="0"/>
    <p:restoredTop sz="92215" autoAdjust="0"/>
  </p:normalViewPr>
  <p:slideViewPr>
    <p:cSldViewPr>
      <p:cViewPr varScale="1">
        <p:scale>
          <a:sx n="85" d="100"/>
          <a:sy n="85" d="100"/>
        </p:scale>
        <p:origin x="160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5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77F57C1-4D69-42D2-96DA-26726B2A9393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s-CZ" noProof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noProof="0"/>
              <a:t>Kliknutím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218954A-8FCE-4038-98A2-B2C698C4AB2B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6450642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BOZP v dílenské výuce – zná</a:t>
            </a:r>
            <a:r>
              <a:rPr lang="cs-CZ" baseline="0" dirty="0"/>
              <a:t> místní bezpečnostní předpisy; zásady bezpečné práce na zařízeních; zásady požární ochrany; poskytne první pomoc při úrazu el. proudem; umí použít správný hasící přístroj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115553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ukázky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23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195901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přípojnice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24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9578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Ukázat</a:t>
            </a:r>
            <a:r>
              <a:rPr lang="cs-CZ" b="1" baseline="0" dirty="0"/>
              <a:t> přípravek s vodiči a kabely</a:t>
            </a:r>
            <a:endParaRPr lang="cs-CZ" b="1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26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529569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Ukázat</a:t>
            </a:r>
            <a:r>
              <a:rPr lang="cs-CZ" b="1" baseline="0" dirty="0"/>
              <a:t> přípravek s vodiči a kabely</a:t>
            </a:r>
            <a:endParaRPr lang="cs-CZ" b="1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27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5583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Ukázat</a:t>
            </a:r>
            <a:r>
              <a:rPr lang="cs-CZ" b="1" baseline="0" dirty="0"/>
              <a:t> přípravek s vodiči a kabely</a:t>
            </a:r>
            <a:endParaRPr lang="cs-CZ" b="1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29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938031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cs-CZ" dirty="0"/>
          </a:p>
        </p:txBody>
      </p:sp>
      <p:sp>
        <p:nvSpPr>
          <p:cNvPr id="132100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ACABCF4-A2D8-4388-9B38-A8810968E244}" type="slidenum">
              <a:rPr lang="cs-CZ" altLang="cs-CZ"/>
              <a:pPr/>
              <a:t>30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644855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cs-CZ"/>
          </a:p>
        </p:txBody>
      </p:sp>
      <p:sp>
        <p:nvSpPr>
          <p:cNvPr id="133124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14CE2B1-EAAE-4835-8BE8-173C86515E45}" type="slidenum">
              <a:rPr lang="cs-CZ" altLang="cs-CZ"/>
              <a:pPr/>
              <a:t>31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93317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/>
              <a:t>Transformátor školy</a:t>
            </a:r>
          </a:p>
        </p:txBody>
      </p:sp>
      <p:sp>
        <p:nvSpPr>
          <p:cNvPr id="134148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1114B8C-E4E5-45F6-81A7-878BE4750860}" type="slidenum">
              <a:rPr lang="cs-CZ" altLang="cs-CZ"/>
              <a:pPr/>
              <a:t>32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111553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Značení holých</a:t>
            </a:r>
            <a:r>
              <a:rPr lang="cs-CZ" b="1" baseline="0" dirty="0"/>
              <a:t> vodičů</a:t>
            </a:r>
            <a:endParaRPr lang="cs-CZ" b="1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33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566810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Značení holých</a:t>
            </a:r>
            <a:r>
              <a:rPr lang="cs-CZ" b="1" baseline="0" dirty="0"/>
              <a:t> vodičů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34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9677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Základní znalosti elektromechanika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139609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Připojení sekundární a primární části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35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351059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Vznik PEN vodiče na transformátoru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37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284711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Ukázat</a:t>
            </a:r>
            <a:r>
              <a:rPr lang="cs-CZ" b="1" baseline="0" dirty="0"/>
              <a:t> přípravek s vodiči a kabely, zdroj </a:t>
            </a:r>
            <a:r>
              <a:rPr lang="cs-CZ" b="1" baseline="0" dirty="0" err="1"/>
              <a:t>Pc</a:t>
            </a:r>
            <a:endParaRPr lang="cs-CZ" b="1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38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564666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Ukázat</a:t>
            </a:r>
            <a:r>
              <a:rPr lang="cs-CZ" b="1" baseline="0" dirty="0"/>
              <a:t> přípravek s vodiči a kabely</a:t>
            </a:r>
            <a:endParaRPr lang="cs-CZ" b="1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39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137355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http://www.mylms.cz/text-elektricke-vedeni-v-usa/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40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361685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Ukázat</a:t>
            </a:r>
            <a:r>
              <a:rPr lang="cs-CZ" b="1" baseline="0" dirty="0"/>
              <a:t> přípravek s vodiči a kabely</a:t>
            </a:r>
            <a:endParaRPr lang="cs-CZ" b="1" dirty="0"/>
          </a:p>
          <a:p>
            <a:pPr eaLnBrk="1" hangingPunct="1">
              <a:spcBef>
                <a:spcPct val="0"/>
              </a:spcBef>
            </a:pPr>
            <a:endParaRPr lang="cs-CZ" altLang="cs-CZ" dirty="0"/>
          </a:p>
        </p:txBody>
      </p:sp>
      <p:sp>
        <p:nvSpPr>
          <p:cNvPr id="135172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D5CDE4E-A414-4B2E-A660-A564C92F01F4}" type="slidenum">
              <a:rPr lang="cs-CZ" altLang="cs-CZ"/>
              <a:pPr/>
              <a:t>41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89264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Ukázat</a:t>
            </a:r>
            <a:r>
              <a:rPr lang="cs-CZ" b="1" baseline="0" dirty="0"/>
              <a:t> přípravek s vodiči a kabely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42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571728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Ukázat</a:t>
            </a:r>
            <a:r>
              <a:rPr lang="cs-CZ" b="1" baseline="0" dirty="0"/>
              <a:t> přípravek s vodiči a kabely</a:t>
            </a:r>
            <a:endParaRPr lang="cs-CZ" b="1" dirty="0"/>
          </a:p>
          <a:p>
            <a:pPr eaLnBrk="1" hangingPunct="1">
              <a:spcBef>
                <a:spcPct val="0"/>
              </a:spcBef>
            </a:pPr>
            <a:endParaRPr lang="cs-CZ" altLang="cs-CZ" dirty="0"/>
          </a:p>
        </p:txBody>
      </p:sp>
      <p:sp>
        <p:nvSpPr>
          <p:cNvPr id="136196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C33A77A-2F84-4C0E-BF52-F00FF10F0DCC}" type="slidenum">
              <a:rPr lang="cs-CZ" altLang="cs-CZ"/>
              <a:pPr/>
              <a:t>43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695951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/>
              <a:t>Ukázka svorkovnic pořadí fází pro pravotočivé pole L1 – HNĚDÁ, L2 – ČERNÁ, L</a:t>
            </a:r>
            <a:r>
              <a:rPr lang="cs-CZ" altLang="cs-CZ" b="1" baseline="0" dirty="0"/>
              <a:t>3 - ŠEDÁ</a:t>
            </a:r>
            <a:endParaRPr lang="cs-CZ" altLang="cs-CZ" b="1" dirty="0"/>
          </a:p>
        </p:txBody>
      </p:sp>
      <p:sp>
        <p:nvSpPr>
          <p:cNvPr id="137220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CDE97CA-1B8A-49BF-85DA-AD4F02F21909}" type="slidenum">
              <a:rPr lang="cs-CZ" altLang="cs-CZ"/>
              <a:pPr/>
              <a:t>44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301049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Pojmy, praktické použití,</a:t>
            </a:r>
            <a:r>
              <a:rPr lang="cs-CZ" b="1" baseline="0" dirty="0"/>
              <a:t> měření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45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10826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Zákon č. 40/1964 Sb.</a:t>
            </a:r>
            <a:r>
              <a:rPr lang="cs-CZ" dirty="0"/>
              <a:t>, občanský zákoník</a:t>
            </a:r>
            <a:br>
              <a:rPr lang="cs-CZ" dirty="0"/>
            </a:br>
            <a:r>
              <a:rPr lang="cs-CZ" b="1" dirty="0"/>
              <a:t>Zákon č. 174/1968 Sb.</a:t>
            </a:r>
            <a:r>
              <a:rPr lang="cs-CZ" dirty="0"/>
              <a:t>, o státním odborném dozoru nad bezpečností práce</a:t>
            </a:r>
            <a:br>
              <a:rPr lang="cs-CZ" dirty="0"/>
            </a:br>
            <a:r>
              <a:rPr lang="cs-CZ" b="1" dirty="0"/>
              <a:t>Zákon č. 251/2005 Sb.</a:t>
            </a:r>
            <a:r>
              <a:rPr lang="cs-CZ" dirty="0"/>
              <a:t>, o inspekci práce</a:t>
            </a:r>
            <a:br>
              <a:rPr lang="cs-CZ" dirty="0"/>
            </a:br>
            <a:r>
              <a:rPr lang="cs-CZ" b="1" dirty="0"/>
              <a:t>Zákon č. 513/1991 Sb.</a:t>
            </a:r>
            <a:r>
              <a:rPr lang="cs-CZ" dirty="0"/>
              <a:t>, obchodní zákoník</a:t>
            </a:r>
            <a:br>
              <a:rPr lang="cs-CZ" dirty="0"/>
            </a:br>
            <a:r>
              <a:rPr lang="cs-CZ" b="1" dirty="0"/>
              <a:t>Zákon č. 22/1997 Sb.</a:t>
            </a:r>
            <a:r>
              <a:rPr lang="cs-CZ" dirty="0"/>
              <a:t>, o technických požadavcích na výrobky a o změně a doplnění některých zákonů ve znění pozdějších předpisů</a:t>
            </a:r>
            <a:br>
              <a:rPr lang="cs-CZ" dirty="0"/>
            </a:br>
            <a:r>
              <a:rPr lang="cs-CZ" b="1" dirty="0"/>
              <a:t>Zákon č. 59/1998 Sb.</a:t>
            </a:r>
            <a:r>
              <a:rPr lang="cs-CZ" dirty="0"/>
              <a:t>, o odpovědnosti za škodu způsobenou vadou výrobku</a:t>
            </a:r>
            <a:br>
              <a:rPr lang="cs-CZ" dirty="0"/>
            </a:br>
            <a:r>
              <a:rPr lang="cs-CZ" b="1" dirty="0"/>
              <a:t>Zákon č. 458/2000 Sb.</a:t>
            </a:r>
            <a:r>
              <a:rPr lang="cs-CZ" dirty="0"/>
              <a:t>, o podmínkách podnikání a o výkonu státní správy v energetických odvětvích a o změně některých zákonů (energetický zákon)</a:t>
            </a:r>
            <a:br>
              <a:rPr lang="cs-CZ" dirty="0"/>
            </a:br>
            <a:r>
              <a:rPr lang="cs-CZ" b="1" dirty="0"/>
              <a:t>Zákon č. 102/2001 Sb.</a:t>
            </a:r>
            <a:r>
              <a:rPr lang="cs-CZ" dirty="0"/>
              <a:t>, o obecné bezpečnosti výrobků a o změně některých zákonů (zákon o obecné bezpečnosti výrobků)</a:t>
            </a:r>
            <a:br>
              <a:rPr lang="cs-CZ" dirty="0"/>
            </a:br>
            <a:r>
              <a:rPr lang="cs-CZ" b="1" dirty="0"/>
              <a:t>Zákon č. 183/2006 Sb.</a:t>
            </a:r>
            <a:r>
              <a:rPr lang="cs-CZ" dirty="0"/>
              <a:t>, o územním plánování a stavebním rádu (stavební zákon), ve znění pozdějších předpisů</a:t>
            </a:r>
            <a:br>
              <a:rPr lang="cs-CZ" dirty="0"/>
            </a:br>
            <a:r>
              <a:rPr lang="cs-CZ" b="1" dirty="0"/>
              <a:t>Zákon č. 262/2006 Sb.</a:t>
            </a:r>
            <a:r>
              <a:rPr lang="cs-CZ" dirty="0"/>
              <a:t>, zákoník práce, ve znění pozdějších předpisů</a:t>
            </a:r>
            <a:br>
              <a:rPr lang="cs-CZ" dirty="0"/>
            </a:br>
            <a:r>
              <a:rPr lang="cs-CZ" b="1" dirty="0"/>
              <a:t>Zákon č. 309/2006 Sb.</a:t>
            </a:r>
            <a:r>
              <a:rPr lang="cs-CZ" dirty="0"/>
              <a:t>, kterým se upravují další požadavky bezpečnosti a ochrany zdraví při práci v pracovněprávních vztazích a o zajištění bezpečnosti a ochrany zdraví při činnosti nebo poskytování služeb mimo pracovněprávní vztahy (zákon o zajištění dalších podmínek bezpečnosti a ochrany zdraví při práci)</a:t>
            </a:r>
            <a:br>
              <a:rPr lang="cs-CZ" dirty="0"/>
            </a:br>
            <a:r>
              <a:rPr lang="cs-CZ" b="1" dirty="0"/>
              <a:t>Vyhláška ČÚBP a ČBÚ č. 50/1978 Sb.</a:t>
            </a:r>
            <a:r>
              <a:rPr lang="cs-CZ" dirty="0"/>
              <a:t>, ve znění pozdějších předpisů, o odborné způsobilosti v elektrotechnice</a:t>
            </a:r>
            <a:br>
              <a:rPr lang="cs-CZ" dirty="0"/>
            </a:br>
            <a:r>
              <a:rPr lang="cs-CZ" b="1" dirty="0"/>
              <a:t>Vyhláška ČÚBP a ČBÚ č. 20/1979 Sb.</a:t>
            </a:r>
            <a:r>
              <a:rPr lang="cs-CZ" dirty="0"/>
              <a:t>, kterou se určují vyhrazená elektrická zařízení a stanoví některé podmínky k zajištění jejich bezpečnosti, ve znění vyhlášky č. 553/1990 Sb.</a:t>
            </a:r>
            <a:br>
              <a:rPr lang="cs-CZ" dirty="0"/>
            </a:br>
            <a:r>
              <a:rPr lang="cs-CZ" b="1" dirty="0"/>
              <a:t>Vyhláška ČÚBP č. 48/1982 Sb.</a:t>
            </a:r>
            <a:r>
              <a:rPr lang="cs-CZ" dirty="0"/>
              <a:t>, ve znění pozdějších předpisů, kterou se stanoví základní požadavky k zajištění bezpečnosti práce a technických zařízení</a:t>
            </a:r>
            <a:br>
              <a:rPr lang="cs-CZ" dirty="0"/>
            </a:br>
            <a:r>
              <a:rPr lang="cs-CZ" b="1" dirty="0"/>
              <a:t>Vyhláška č. 137/1998 Sb.</a:t>
            </a:r>
            <a:r>
              <a:rPr lang="cs-CZ" dirty="0"/>
              <a:t>, o obecných technických požadavcích na výstavbu</a:t>
            </a:r>
            <a:br>
              <a:rPr lang="cs-CZ" dirty="0"/>
            </a:br>
            <a:r>
              <a:rPr lang="cs-CZ" b="1" dirty="0"/>
              <a:t>Vyhláška č. 246/2001 Sb.</a:t>
            </a:r>
            <a:r>
              <a:rPr lang="cs-CZ" dirty="0"/>
              <a:t>, o stanovení podmínek požární bezpečnosti a výkonu státního požárního dozoru (vyhláška o požární prevenci)</a:t>
            </a:r>
            <a:br>
              <a:rPr lang="cs-CZ" dirty="0"/>
            </a:br>
            <a:r>
              <a:rPr lang="cs-CZ" b="1" dirty="0"/>
              <a:t>Vyhláška č. 23/2008 Sb.</a:t>
            </a:r>
            <a:r>
              <a:rPr lang="cs-CZ" dirty="0"/>
              <a:t>, o technických podmínkách požární ochrany staveb</a:t>
            </a:r>
            <a:br>
              <a:rPr lang="cs-CZ" dirty="0"/>
            </a:br>
            <a:r>
              <a:rPr lang="cs-CZ" b="1" dirty="0"/>
              <a:t>Nařízení vlády č. 378/2001 Sb.</a:t>
            </a:r>
            <a:r>
              <a:rPr lang="cs-CZ" dirty="0"/>
              <a:t>, kterým se stanoví bližší požadavky na bezpečný provoz a používání strojů, technických zařízení, přístrojů a nářadí</a:t>
            </a:r>
            <a:br>
              <a:rPr lang="cs-CZ" dirty="0"/>
            </a:br>
            <a:r>
              <a:rPr lang="cs-CZ" b="1" dirty="0"/>
              <a:t>Nařízení vlády č. 163/2002 Sb.</a:t>
            </a:r>
            <a:r>
              <a:rPr lang="cs-CZ" dirty="0"/>
              <a:t>, kterým se stanoví technické požadavky na vybrané stavební výrobky</a:t>
            </a:r>
            <a:br>
              <a:rPr lang="cs-CZ" dirty="0"/>
            </a:br>
            <a:r>
              <a:rPr lang="cs-CZ" b="1" dirty="0"/>
              <a:t>Nařízení vlády č. 190/2002 Sb.</a:t>
            </a:r>
            <a:r>
              <a:rPr lang="cs-CZ" dirty="0"/>
              <a:t>, kterým se stanoví technické požadavky na stavební výrobky označované CE</a:t>
            </a:r>
            <a:br>
              <a:rPr lang="cs-CZ" dirty="0"/>
            </a:br>
            <a:r>
              <a:rPr lang="cs-CZ" b="1" dirty="0"/>
              <a:t>Nařízení vlády č. 17/2003 Sb.</a:t>
            </a:r>
            <a:r>
              <a:rPr lang="cs-CZ" dirty="0"/>
              <a:t>, kterým se stanoví technické požadavky na elektrická zařízení nízkého napětí</a:t>
            </a:r>
            <a:br>
              <a:rPr lang="cs-CZ" dirty="0"/>
            </a:br>
            <a:r>
              <a:rPr lang="cs-CZ" b="1" dirty="0"/>
              <a:t>Nařízení vlády č. 24/2003 Sb.</a:t>
            </a:r>
            <a:r>
              <a:rPr lang="cs-CZ" dirty="0"/>
              <a:t>, kterým se stanoví technické požadavky na strojní zařízení (od 29. prosince 2009 je nahrazuje</a:t>
            </a:r>
            <a:br>
              <a:rPr lang="cs-CZ" dirty="0"/>
            </a:br>
            <a:r>
              <a:rPr lang="cs-CZ" b="1" dirty="0"/>
              <a:t>nařízení vlády č. 176/2008 Sb.</a:t>
            </a:r>
            <a:r>
              <a:rPr lang="cs-CZ" dirty="0"/>
              <a:t>, o technických požadavcích na strojní zařízení)</a:t>
            </a:r>
            <a:br>
              <a:rPr lang="cs-CZ" dirty="0"/>
            </a:br>
            <a:r>
              <a:rPr lang="cs-CZ" b="1" dirty="0"/>
              <a:t>Nařízení vlády č. 101/2005 Sb.</a:t>
            </a:r>
            <a:r>
              <a:rPr lang="cs-CZ" dirty="0"/>
              <a:t>, o podrobnějších požadavcích na pracoviště a pracovní prostředí</a:t>
            </a:r>
            <a:br>
              <a:rPr lang="cs-CZ" dirty="0"/>
            </a:br>
            <a:r>
              <a:rPr lang="cs-CZ" b="1" dirty="0"/>
              <a:t>Nařízení vlády č. 616/2006 Sb.</a:t>
            </a:r>
            <a:r>
              <a:rPr lang="cs-CZ" dirty="0"/>
              <a:t>, o technických požadavcích na výrobky z hlediska jejich elektromagnetické kompatibility (dříve nařízení vlády č. 18/2003 Sb.)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724463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cs-CZ"/>
          </a:p>
        </p:txBody>
      </p:sp>
      <p:sp>
        <p:nvSpPr>
          <p:cNvPr id="138244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2E6A882-7CF7-46BD-BB4A-8311D8288EB0}" type="slidenum">
              <a:rPr lang="cs-CZ" altLang="cs-CZ"/>
              <a:pPr/>
              <a:t>46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971984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cs-CZ"/>
          </a:p>
        </p:txBody>
      </p:sp>
      <p:sp>
        <p:nvSpPr>
          <p:cNvPr id="139268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F7CCEC9-A8A0-4978-91C8-E04D66F5194A}" type="slidenum">
              <a:rPr lang="cs-CZ" altLang="cs-CZ"/>
              <a:pPr/>
              <a:t>47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98714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Vysvětlení</a:t>
            </a:r>
            <a:r>
              <a:rPr lang="cs-CZ" b="1" baseline="0" dirty="0"/>
              <a:t>  vzniku Uf a Us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48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249636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49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95066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Zdůraznit zakázaná zapojení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51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421888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Ukázka</a:t>
            </a:r>
            <a:r>
              <a:rPr lang="cs-CZ" b="1" baseline="0" dirty="0"/>
              <a:t> a praktické použití zkoušečky v elektrickém obvodu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58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185817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/>
              <a:t>Praktická zkouška  použití- fázovka</a:t>
            </a:r>
          </a:p>
        </p:txBody>
      </p:sp>
      <p:sp>
        <p:nvSpPr>
          <p:cNvPr id="140292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DC45344-F495-46A6-94C1-6A66B82C5E28}" type="slidenum">
              <a:rPr lang="cs-CZ" altLang="cs-CZ"/>
              <a:pPr/>
              <a:t>60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665939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Ukázka</a:t>
            </a:r>
            <a:r>
              <a:rPr lang="cs-CZ" b="1" baseline="0" dirty="0"/>
              <a:t> funkce, praktické prozkoušení každým žákem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61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052171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Ukázka funkce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63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225118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Praktické prozkoušení měření různých obvodů obvodovou</a:t>
            </a:r>
            <a:r>
              <a:rPr lang="cs-CZ" b="1" baseline="0" dirty="0"/>
              <a:t> zkoušečkou 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67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60130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Vysvětlení pojmu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5280900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ukázka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69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2064541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Praktická zkouška odizolování vodičů</a:t>
            </a:r>
            <a:r>
              <a:rPr lang="cs-CZ" b="1" baseline="0" dirty="0"/>
              <a:t> a tvorba oček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70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505275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ukázka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74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024391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ukázka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75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2890168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ukázka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76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8200243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ukázka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77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230490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ukázka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78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715432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ukázka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81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7936138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cs-CZ" altLang="cs-CZ" b="1">
                <a:latin typeface="Arial" panose="020B0604020202020204" pitchFamily="34" charset="0"/>
                <a:cs typeface="Arial" panose="020B0604020202020204" pitchFamily="34" charset="0"/>
              </a:rPr>
              <a:t>1. V obvodu vznikne ZKRAT</a:t>
            </a:r>
          </a:p>
          <a:p>
            <a:pPr eaLnBrk="1" hangingPunct="1"/>
            <a:r>
              <a:rPr lang="cs-CZ" altLang="cs-CZ">
                <a:latin typeface="Arial" panose="020B0604020202020204" pitchFamily="34" charset="0"/>
                <a:cs typeface="Arial" panose="020B0604020202020204" pitchFamily="34" charset="0"/>
              </a:rPr>
              <a:t>Obvodem prochází moc velký zkratový el. proud, elektromagnet přitáhne kotvu, západka uvolní část, která rozpojí hlavní kontakty.</a:t>
            </a:r>
          </a:p>
          <a:p>
            <a:pPr eaLnBrk="1" hangingPunct="1"/>
            <a:r>
              <a:rPr lang="cs-CZ" altLang="cs-CZ">
                <a:latin typeface="Arial" panose="020B0604020202020204" pitchFamily="34" charset="0"/>
                <a:cs typeface="Arial" panose="020B0604020202020204" pitchFamily="34" charset="0"/>
              </a:rPr>
              <a:t>El. oblouk, který vznikne při rozpojení kontaktů , se zhasíná ve zhášecí komoře.</a:t>
            </a:r>
          </a:p>
          <a:p>
            <a:pPr eaLnBrk="1" hangingPunct="1"/>
            <a:endParaRPr lang="cs-CZ" altLang="cs-CZ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b="1">
                <a:latin typeface="Arial" panose="020B0604020202020204" pitchFamily="34" charset="0"/>
                <a:cs typeface="Arial" panose="020B0604020202020204" pitchFamily="34" charset="0"/>
              </a:rPr>
              <a:t>2. Obvod je PŘETÍŽENÝ</a:t>
            </a:r>
          </a:p>
          <a:p>
            <a:pPr eaLnBrk="1" hangingPunct="1"/>
            <a:r>
              <a:rPr lang="cs-CZ" altLang="cs-CZ">
                <a:latin typeface="Arial" panose="020B0604020202020204" pitchFamily="34" charset="0"/>
                <a:cs typeface="Arial" panose="020B0604020202020204" pitchFamily="34" charset="0"/>
              </a:rPr>
              <a:t>Obvodem teče větší el. proud než JMENOVITÝ PROUD. Proud zahřívá vodiče a zahřívá také bimetalový pásek. Bimetalový pásek se ohne , západka se uvolní a hlavní kontakty se rozpojí.</a:t>
            </a:r>
          </a:p>
          <a:p>
            <a:pPr eaLnBrk="1" hangingPunct="1"/>
            <a:endParaRPr lang="cs-CZ" altLang="cs-CZ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>
                <a:latin typeface="Arial" panose="020B0604020202020204" pitchFamily="34" charset="0"/>
                <a:cs typeface="Arial" panose="020B0604020202020204" pitchFamily="34" charset="0"/>
              </a:rPr>
              <a:t>Po stlačení spínacího tlačítka se hlavní kontakty zase spojí.</a:t>
            </a:r>
          </a:p>
          <a:p>
            <a:pPr eaLnBrk="1" hangingPunct="1"/>
            <a:r>
              <a:rPr lang="cs-CZ" altLang="cs-CZ">
                <a:latin typeface="Arial" panose="020B0604020202020204" pitchFamily="34" charset="0"/>
                <a:cs typeface="Arial" panose="020B0604020202020204" pitchFamily="34" charset="0"/>
              </a:rPr>
              <a:t>Jistič můžeme vypnout také ručně - stlačením vypínacího tlačítka.</a:t>
            </a:r>
            <a:endParaRPr lang="cs-CZ" altLang="cs-CZ"/>
          </a:p>
        </p:txBody>
      </p:sp>
      <p:sp>
        <p:nvSpPr>
          <p:cNvPr id="152580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AF693B9-626D-482A-AEB5-41959F5C97E1}" type="slidenum">
              <a:rPr lang="cs-CZ" altLang="cs-CZ"/>
              <a:pPr/>
              <a:t>82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80899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Vysvětlení funkce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85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616642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Základní požadavky na</a:t>
            </a:r>
            <a:r>
              <a:rPr lang="cs-CZ" b="1" baseline="0" dirty="0"/>
              <a:t> výrobu a provoz el. zařízení z hlediska bezpečného provozu – seznámení s pojmy a případné vysvětlení žákům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4649328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Vysvětlení funkce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86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009025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ukázka</a:t>
            </a:r>
          </a:p>
          <a:p>
            <a:r>
              <a:rPr lang="cs-CZ" dirty="0"/>
              <a:t>7.6.17</a:t>
            </a:r>
            <a:br>
              <a:rPr lang="cs-CZ" dirty="0"/>
            </a:br>
            <a:r>
              <a:rPr lang="cs-CZ" dirty="0"/>
              <a:t>Je </a:t>
            </a:r>
            <a:r>
              <a:rPr lang="cs-CZ" dirty="0" err="1"/>
              <a:t>li</a:t>
            </a:r>
            <a:r>
              <a:rPr lang="cs-CZ" dirty="0"/>
              <a:t> konstrukce rodinného domku či bytu zcela, či částečně z hořlavého materiálu, pak přívod musí mít doplňkovou ochranu tvořenou proudovým chráničem s vybavovacím residuálním proudem </a:t>
            </a:r>
            <a:r>
              <a:rPr lang="cs-CZ" dirty="0" err="1"/>
              <a:t>nepřekročujícím</a:t>
            </a:r>
            <a:r>
              <a:rPr lang="cs-CZ" dirty="0"/>
              <a:t> 300 mA </a:t>
            </a:r>
            <a:r>
              <a:rPr lang="cs-CZ" b="1" dirty="0"/>
              <a:t>v souladu s ČSN 33 2000-4-482.</a:t>
            </a:r>
            <a:r>
              <a:rPr lang="cs-CZ" dirty="0"/>
              <a:t> Tento proudový chránič se obvykle umísťuje do bytové rozvodnice.</a:t>
            </a:r>
            <a:br>
              <a:rPr lang="cs-CZ" dirty="0"/>
            </a:br>
            <a:r>
              <a:rPr lang="cs-CZ" dirty="0"/>
              <a:t/>
            </a:r>
            <a:br>
              <a:rPr lang="cs-CZ" dirty="0"/>
            </a:br>
            <a:r>
              <a:rPr lang="cs-CZ" dirty="0"/>
              <a:t>Citovaná norma 4-482 řeší prostory s nebezpeční požáru, RD tam vyjmenován není. viz. norma. Určení, zda RD do toho spadá nebo ne, je pak na určení vnějších vlivů v daném objektu.</a:t>
            </a:r>
            <a:br>
              <a:rPr lang="cs-CZ" dirty="0"/>
            </a:br>
            <a:r>
              <a:rPr lang="cs-CZ" dirty="0"/>
              <a:t>V každém domku nebo bytě leží na podlaze spousty hořlavých hmot. To se vyjadřuje nahodilým požárním zatížením, prostory jsou to ale normální.</a:t>
            </a:r>
            <a:br>
              <a:rPr lang="cs-CZ" dirty="0"/>
            </a:br>
            <a:r>
              <a:rPr lang="cs-CZ" dirty="0"/>
              <a:t>Ustanovení č.6.17 se dle mého soudu týká dřevostaveb a podobných konstrukcí. Toto platilo už dříve. Znění 7.6.17 považuji za trochu zmatečnou formulaci.</a:t>
            </a:r>
            <a:br>
              <a:rPr lang="cs-CZ" dirty="0"/>
            </a:br>
            <a:r>
              <a:rPr lang="cs-CZ" dirty="0"/>
              <a:t>Dřevěný krov do toho nespadá.</a:t>
            </a:r>
            <a:br>
              <a:rPr lang="cs-CZ" dirty="0"/>
            </a:br>
            <a:r>
              <a:rPr lang="cs-CZ" dirty="0"/>
              <a:t>Nicméně centrální chránič 300mA není špatná volba...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87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10263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Vysvětlení funkce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88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7722674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cs-CZ"/>
          </a:p>
        </p:txBody>
      </p:sp>
      <p:sp>
        <p:nvSpPr>
          <p:cNvPr id="153604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5E6FAF0-2950-465D-A2E8-93287A6E523C}" type="slidenum">
              <a:rPr lang="cs-CZ" altLang="cs-CZ"/>
              <a:pPr/>
              <a:t>89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571713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Ukázka spínačů podle funkcí,</a:t>
            </a:r>
            <a:r>
              <a:rPr lang="cs-CZ" b="1" baseline="0" dirty="0"/>
              <a:t> podle ovládání a podle krytí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90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4651292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92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9172853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Ukázat</a:t>
            </a:r>
            <a:r>
              <a:rPr lang="cs-CZ" b="1" baseline="0" dirty="0"/>
              <a:t> konkrétní provedení a nechat „ kolovat“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95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022824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Popis funkce </a:t>
            </a:r>
            <a:r>
              <a:rPr lang="cs-CZ" b="1"/>
              <a:t>jednotlivých spínačů; praktické proměření spínače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99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8660677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KP 68 –</a:t>
            </a:r>
            <a:r>
              <a:rPr lang="cs-CZ" b="1" baseline="0" dirty="0"/>
              <a:t> </a:t>
            </a:r>
            <a:r>
              <a:rPr lang="cs-CZ" b="1" dirty="0"/>
              <a:t>krabice přístrojová pod omítku, KU</a:t>
            </a:r>
            <a:r>
              <a:rPr lang="cs-CZ" b="1" baseline="0" dirty="0"/>
              <a:t> 68 –krabice elektroinstalační pod omítku universální, </a:t>
            </a:r>
            <a:r>
              <a:rPr lang="cs-CZ" b="1" dirty="0"/>
              <a:t>KO 97 (KR 97)</a:t>
            </a:r>
            <a:r>
              <a:rPr lang="cs-CZ" b="1" baseline="0" dirty="0"/>
              <a:t> – krabice odbočná pod omítku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102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381920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Ovládání jednoho obvodu z jednoho místa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103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512612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/>
              <a:t>NUTNO NAUČIT A PAMATOVAT</a:t>
            </a:r>
          </a:p>
        </p:txBody>
      </p:sp>
      <p:sp>
        <p:nvSpPr>
          <p:cNvPr id="131076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7700008-227F-48C2-AE78-D7FBEDB074D5}" type="slidenum">
              <a:rPr lang="cs-CZ" altLang="cs-CZ"/>
              <a:pPr/>
              <a:t>19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0323336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b="1" dirty="0"/>
              <a:t>Vysvětlit  značky PEN, PE a N na schématu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104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3125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Ovládání 3 obvodů,</a:t>
            </a:r>
            <a:r>
              <a:rPr lang="cs-CZ" b="1" baseline="0" dirty="0">
                <a:latin typeface="Arial" panose="020B0604020202020204" pitchFamily="34" charset="0"/>
                <a:cs typeface="Arial" panose="020B0604020202020204" pitchFamily="34" charset="0"/>
              </a:rPr>
              <a:t> které jsou ale sepnuty společně</a:t>
            </a:r>
            <a:endParaRPr lang="cs-C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106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896860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Ovládání jednoho obvodu ze dvou míst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108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6360148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Ovládání jednoho obvodu ze tří a i více míst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111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6446941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/>
              <a:t>Pravidla</a:t>
            </a:r>
            <a:r>
              <a:rPr lang="cs-CZ" altLang="cs-CZ" b="1" baseline="0" dirty="0"/>
              <a:t> pro instalaci</a:t>
            </a:r>
            <a:endParaRPr lang="cs-CZ" altLang="cs-CZ" b="1" dirty="0"/>
          </a:p>
        </p:txBody>
      </p:sp>
      <p:sp>
        <p:nvSpPr>
          <p:cNvPr id="141316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7AA56E1-9329-4F68-86A1-206820E33A8A}" type="slidenum">
              <a:rPr lang="cs-CZ" altLang="cs-CZ"/>
              <a:pPr/>
              <a:t>114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5433011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Užití el. energie</a:t>
            </a:r>
            <a:r>
              <a:rPr lang="cs-CZ" b="1" baseline="0" dirty="0"/>
              <a:t> 4.r. – světla, teplo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115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8448549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Tenze - napětí, tlak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118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109725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cs-CZ" altLang="cs-CZ" b="1" dirty="0"/>
              <a:t>Praktická ukázka zapojení</a:t>
            </a:r>
          </a:p>
        </p:txBody>
      </p:sp>
      <p:sp>
        <p:nvSpPr>
          <p:cNvPr id="142340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FCDF433-CE6F-472B-9391-51144F12B448}" type="slidenum">
              <a:rPr lang="cs-CZ" altLang="cs-CZ"/>
              <a:pPr/>
              <a:t>122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2354987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Ukázka „ vadné“ zářivky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123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9180512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Doplnit obrázek TN-S !!!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127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904977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ukázky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20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1947306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/>
              <a:t>E 33; E 27; E 14; E 10</a:t>
            </a:r>
          </a:p>
        </p:txBody>
      </p:sp>
      <p:sp>
        <p:nvSpPr>
          <p:cNvPr id="143364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1BC199A-489D-4062-AAD1-7B80224CD4DB}" type="slidenum">
              <a:rPr lang="cs-CZ" altLang="cs-CZ"/>
              <a:pPr/>
              <a:t>129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1105346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/>
              <a:t>B22d; G 9; G 4; G24d; GU10; autožárovky</a:t>
            </a:r>
          </a:p>
        </p:txBody>
      </p:sp>
      <p:sp>
        <p:nvSpPr>
          <p:cNvPr id="144388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551B19A-687D-4F89-B19A-22AD9C7B9371}" type="slidenum">
              <a:rPr lang="cs-CZ" altLang="cs-CZ"/>
              <a:pPr/>
              <a:t>130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1040918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Práce</a:t>
            </a:r>
            <a:r>
              <a:rPr lang="cs-CZ" b="1" baseline="0" dirty="0"/>
              <a:t> s katalogy výrobců elektroinstalačních materiálů</a:t>
            </a:r>
            <a:endParaRPr lang="cs-CZ" b="1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131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1172750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Práce</a:t>
            </a:r>
            <a:r>
              <a:rPr lang="cs-CZ" b="1" baseline="0" dirty="0"/>
              <a:t> s katalogy výrobců elektroinstalačních materiálů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132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1737844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cs-CZ" dirty="0"/>
          </a:p>
        </p:txBody>
      </p:sp>
      <p:sp>
        <p:nvSpPr>
          <p:cNvPr id="145412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3016E65-2E26-416B-B4CE-1BD742667CAE}" type="slidenum">
              <a:rPr lang="cs-CZ" altLang="cs-CZ"/>
              <a:pPr/>
              <a:t>134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432384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Ukázka a praktické využití nezáměnného provedení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136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1569390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Ukázka zástrčky na napětím 230 V a 400 V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137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9041077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Nejčastěji používané kombinace a materiály k výrobě kabelů, ukázky</a:t>
            </a:r>
            <a:r>
              <a:rPr lang="cs-CZ" b="1" baseline="0" dirty="0"/>
              <a:t> katalogů výrobců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139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891655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U</a:t>
            </a:r>
            <a:r>
              <a:rPr lang="cs-CZ" b="1" dirty="0"/>
              <a:t>kázka na pohyblivém</a:t>
            </a:r>
            <a:r>
              <a:rPr lang="cs-CZ" b="1" baseline="0" dirty="0"/>
              <a:t> přívodu a prodlužovacím kabelu v učebně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140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18409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/>
              <a:t>Praktické zapojení zásuvky na panelu</a:t>
            </a:r>
          </a:p>
        </p:txBody>
      </p:sp>
      <p:sp>
        <p:nvSpPr>
          <p:cNvPr id="146436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91CD5DD-2C16-49D6-B510-4DF5865279F3}" type="slidenum">
              <a:rPr lang="cs-CZ" altLang="cs-CZ"/>
              <a:pPr/>
              <a:t>141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45967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ukázky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21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944059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Důležitá nařízení z normy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143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0527375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>
                <a:latin typeface="Arial" panose="020B0604020202020204" pitchFamily="34" charset="0"/>
                <a:cs typeface="Arial" panose="020B0604020202020204" pitchFamily="34" charset="0"/>
              </a:rPr>
              <a:t>Podmínky pro pohyblivé a prodlužovací přívody stanovuje ČSN 34 0350 </a:t>
            </a:r>
            <a:r>
              <a:rPr lang="cs-CZ" altLang="cs-CZ" b="1" dirty="0" err="1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cs-CZ" altLang="cs-CZ" b="1" dirty="0">
                <a:latin typeface="Arial" panose="020B0604020202020204" pitchFamily="34" charset="0"/>
                <a:cs typeface="Arial" panose="020B0604020202020204" pitchFamily="34" charset="0"/>
              </a:rPr>
              <a:t>. 2:2009 Bezpečnostní požadavky na pohyblivé přívody a šňůrová vedení.</a:t>
            </a:r>
            <a:endParaRPr lang="cs-CZ" altLang="cs-CZ" b="1" dirty="0"/>
          </a:p>
          <a:p>
            <a:pPr eaLnBrk="1" hangingPunct="1">
              <a:spcBef>
                <a:spcPct val="0"/>
              </a:spcBef>
            </a:pPr>
            <a:endParaRPr lang="cs-CZ" altLang="cs-CZ" dirty="0"/>
          </a:p>
        </p:txBody>
      </p:sp>
      <p:sp>
        <p:nvSpPr>
          <p:cNvPr id="147460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CF1370-60DA-4D38-A6F4-41B3C9A91157}" type="slidenum">
              <a:rPr lang="cs-CZ" altLang="cs-CZ"/>
              <a:pPr/>
              <a:t>144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7603085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>
                <a:latin typeface="Arial" panose="020B0604020202020204" pitchFamily="34" charset="0"/>
                <a:cs typeface="Arial" panose="020B0604020202020204" pitchFamily="34" charset="0"/>
              </a:rPr>
              <a:t>Podmínky pro pohyblivé a prodlužovací přívody stanovuje ČSN 34 0350 </a:t>
            </a:r>
            <a:r>
              <a:rPr lang="cs-CZ" altLang="cs-CZ" b="1" dirty="0" err="1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cs-CZ" altLang="cs-CZ" b="1" dirty="0">
                <a:latin typeface="Arial" panose="020B0604020202020204" pitchFamily="34" charset="0"/>
                <a:cs typeface="Arial" panose="020B0604020202020204" pitchFamily="34" charset="0"/>
              </a:rPr>
              <a:t>. 2:2009 Bezpečnostní požadavky na pohyblivé přívody a šňůrová vedení.</a:t>
            </a:r>
            <a:endParaRPr lang="cs-CZ" altLang="cs-CZ" b="1" dirty="0"/>
          </a:p>
          <a:p>
            <a:pPr eaLnBrk="1" hangingPunct="1">
              <a:spcBef>
                <a:spcPct val="0"/>
              </a:spcBef>
            </a:pPr>
            <a:endParaRPr lang="cs-CZ" altLang="cs-CZ" dirty="0"/>
          </a:p>
        </p:txBody>
      </p:sp>
      <p:sp>
        <p:nvSpPr>
          <p:cNvPr id="148484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29782D1-E234-4559-84E1-B008FE27BF40}" type="slidenum">
              <a:rPr lang="cs-CZ" altLang="cs-CZ"/>
              <a:pPr/>
              <a:t>145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3809733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>
                <a:latin typeface="Arial" panose="020B0604020202020204" pitchFamily="34" charset="0"/>
                <a:cs typeface="Arial" panose="020B0604020202020204" pitchFamily="34" charset="0"/>
              </a:rPr>
              <a:t>Podmínky pro pohyblivé a prodlužovací přívody stanovuje ČSN 34 0350 </a:t>
            </a:r>
            <a:r>
              <a:rPr lang="cs-CZ" altLang="cs-CZ" b="1" dirty="0" err="1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cs-CZ" altLang="cs-CZ" b="1" dirty="0">
                <a:latin typeface="Arial" panose="020B0604020202020204" pitchFamily="34" charset="0"/>
                <a:cs typeface="Arial" panose="020B0604020202020204" pitchFamily="34" charset="0"/>
              </a:rPr>
              <a:t>. 2:2009 Bezpečnostní požadavky na pohyblivé přívody a šňůrová vedení.</a:t>
            </a:r>
            <a:endParaRPr lang="cs-CZ" altLang="cs-CZ" b="1" dirty="0"/>
          </a:p>
          <a:p>
            <a:pPr eaLnBrk="1" hangingPunct="1">
              <a:spcBef>
                <a:spcPct val="0"/>
              </a:spcBef>
            </a:pPr>
            <a:endParaRPr lang="cs-CZ" altLang="cs-CZ" dirty="0"/>
          </a:p>
        </p:txBody>
      </p:sp>
      <p:sp>
        <p:nvSpPr>
          <p:cNvPr id="149508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DEE6246-06B5-470B-BF26-229A06569ADC}" type="slidenum">
              <a:rPr lang="cs-CZ" altLang="cs-CZ"/>
              <a:pPr/>
              <a:t>146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9323442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>
                <a:latin typeface="Arial" panose="020B0604020202020204" pitchFamily="34" charset="0"/>
                <a:cs typeface="Arial" panose="020B0604020202020204" pitchFamily="34" charset="0"/>
              </a:rPr>
              <a:t>Podmínky pro pohyblivé a prodlužovací přívody stanovuje ČSN 34 0350 </a:t>
            </a:r>
            <a:r>
              <a:rPr lang="cs-CZ" altLang="cs-CZ" b="1" dirty="0" err="1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cs-CZ" altLang="cs-CZ" b="1" dirty="0">
                <a:latin typeface="Arial" panose="020B0604020202020204" pitchFamily="34" charset="0"/>
                <a:cs typeface="Arial" panose="020B0604020202020204" pitchFamily="34" charset="0"/>
              </a:rPr>
              <a:t>. 2:2009 Bezpečnostní požadavky na pohyblivé přívody a šňůrová vedení.</a:t>
            </a:r>
            <a:endParaRPr lang="cs-CZ" altLang="cs-CZ" b="1" dirty="0"/>
          </a:p>
        </p:txBody>
      </p:sp>
      <p:sp>
        <p:nvSpPr>
          <p:cNvPr id="150532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F78A5DF-4377-4024-B290-7FBA05F6F013}" type="slidenum">
              <a:rPr lang="cs-CZ" altLang="cs-CZ"/>
              <a:pPr/>
              <a:t>147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1827932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/>
              <a:t>Praktická ukázka zapojení pomocí zástrčky a kabelu</a:t>
            </a:r>
          </a:p>
        </p:txBody>
      </p:sp>
      <p:sp>
        <p:nvSpPr>
          <p:cNvPr id="151556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EBFB482-4DA3-42DE-BAC2-84F295D47111}" type="slidenum">
              <a:rPr lang="cs-CZ" altLang="cs-CZ"/>
              <a:pPr/>
              <a:t>148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219446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Praktická</a:t>
            </a:r>
            <a:r>
              <a:rPr lang="cs-CZ" b="1" baseline="0" dirty="0"/>
              <a:t> ukázka materiálů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150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8232710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Praktická ukázka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151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7401323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Praktická</a:t>
            </a:r>
            <a:r>
              <a:rPr lang="cs-CZ" b="1" baseline="0" dirty="0"/>
              <a:t> ukázka</a:t>
            </a:r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152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2505442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cs-CZ" altLang="cs-CZ" b="1" dirty="0"/>
              <a:t>Praktická ukázka  symbolů vyražených</a:t>
            </a:r>
            <a:r>
              <a:rPr lang="cs-CZ" altLang="cs-CZ" b="1" baseline="0" dirty="0"/>
              <a:t> na elektr. materiálech</a:t>
            </a:r>
            <a:endParaRPr lang="cs-CZ" altLang="cs-CZ" b="1" dirty="0"/>
          </a:p>
        </p:txBody>
      </p:sp>
      <p:sp>
        <p:nvSpPr>
          <p:cNvPr id="154628" name="Zástupný symbol pro číslo snímku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E144BB7-5089-420E-A68E-E721A3007889}" type="slidenum">
              <a:rPr lang="cs-CZ" altLang="cs-CZ"/>
              <a:pPr/>
              <a:t>154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1362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1" dirty="0"/>
              <a:t>ukázky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22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180639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altLang="cs-CZ" b="1" dirty="0"/>
              <a:t>Praktická ukázka  symbolů vyražených</a:t>
            </a:r>
            <a:r>
              <a:rPr lang="cs-CZ" altLang="cs-CZ" b="1" baseline="0" dirty="0"/>
              <a:t> na elektr. materiálech</a:t>
            </a:r>
            <a:endParaRPr lang="cs-CZ" altLang="cs-CZ" b="1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157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11778771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Základní ochrany před úrazem elektrickým proudem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18954A-8FCE-4038-98A2-B2C698C4AB2B}" type="slidenum">
              <a:rPr lang="cs-CZ" altLang="cs-CZ" smtClean="0"/>
              <a:pPr/>
              <a:t>158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62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3E06-7A66-47BC-8E8F-4D6061998479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20B52-A9AF-40E4-BE62-3D198C7A5750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25605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0EA0D-4DF7-4CB2-BD61-E96F3500D860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550F9-6CB8-481B-9395-F3F484ABA9C1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5899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DBD7DD-DB0D-443B-90AC-912D02A1DF93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71BD3D-EFCF-4ED9-83E8-7C1B6754D28A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4196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42F8E-07F7-4C7F-A4D9-C0CC19162698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7049F9-CE8B-47BA-BA0D-423DE51F67F2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52650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303A0-CC0E-4778-B8C9-174909C36500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42DB7D-7C6F-4203-896F-3301ADF4D309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06845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46872-5F53-4CE0-9000-BB45D07F6183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9422AE-F30F-4EA5-A7AC-C3E1871D0F7C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13221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809062-A478-476B-8847-2A87A11E0B97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AEFC43-8238-4D75-8555-64DA9D80C5A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20330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04E78-EA2E-49C2-80B7-DA25DA1EE76E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4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7DD173-49D2-4AB4-AA95-D8A8945628A3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6374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18046-138D-48BE-A881-1B42FE2F7519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3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CE3B04-AD55-45D4-9BA7-E5C6067F2674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88083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27A46-9D21-4CE2-8645-2B3595B8E39C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8A5ED-7C23-4500-ACF1-9636F5E93AFF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71101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38DE4-2D65-4102-95D9-33AAB498415C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5572A6-F080-41DE-AE2B-0C3072607F4A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1154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/>
            </a:gs>
            <a:gs pos="8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Zástupný symbol pro nadpis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/>
              <a:t>Kliknutím lze upravit styl.</a:t>
            </a:r>
          </a:p>
        </p:txBody>
      </p:sp>
      <p:sp>
        <p:nvSpPr>
          <p:cNvPr id="2051" name="Zástupný symbol pro tex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/>
              <a:t>Kliknutím lze upravit styly předlohy textu.</a:t>
            </a:r>
          </a:p>
          <a:p>
            <a:pPr lvl="1"/>
            <a:r>
              <a:rPr lang="cs-CZ" altLang="cs-CZ"/>
              <a:t>Druhá úroveň</a:t>
            </a:r>
          </a:p>
          <a:p>
            <a:pPr lvl="2"/>
            <a:r>
              <a:rPr lang="cs-CZ" altLang="cs-CZ"/>
              <a:t>Třetí úroveň</a:t>
            </a:r>
          </a:p>
          <a:p>
            <a:pPr lvl="3"/>
            <a:r>
              <a:rPr lang="cs-CZ" altLang="cs-CZ"/>
              <a:t>Čtvrtá úroveň</a:t>
            </a:r>
          </a:p>
          <a:p>
            <a:pPr lvl="4"/>
            <a:r>
              <a:rPr lang="cs-CZ" alt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54D3F18-5EE6-4B85-926A-3C1F7C5DE266}" type="datetimeFigureOut">
              <a:rPr lang="cs-CZ"/>
              <a:pPr>
                <a:defRPr/>
              </a:pPr>
              <a:t>12.11.2021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4710ACEC-F19D-4B1A-B249-DCA2A506F9CC}" type="slidenum">
              <a:rPr lang="cs-CZ" altLang="cs-CZ"/>
              <a:pPr/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jpeg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5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jpe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7.jpeg"/><Relationship Id="rId4" Type="http://schemas.openxmlformats.org/officeDocument/2006/relationships/image" Target="../media/image166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jpeg"/><Relationship Id="rId4" Type="http://schemas.openxmlformats.org/officeDocument/2006/relationships/image" Target="../media/image172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7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eg"/><Relationship Id="rId3" Type="http://schemas.openxmlformats.org/officeDocument/2006/relationships/image" Target="../media/image180.jpeg"/><Relationship Id="rId7" Type="http://schemas.openxmlformats.org/officeDocument/2006/relationships/image" Target="../media/image184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eg"/><Relationship Id="rId5" Type="http://schemas.openxmlformats.org/officeDocument/2006/relationships/image" Target="../media/image182.jpeg"/><Relationship Id="rId4" Type="http://schemas.openxmlformats.org/officeDocument/2006/relationships/image" Target="../media/image181.jpeg"/><Relationship Id="rId9" Type="http://schemas.openxmlformats.org/officeDocument/2006/relationships/image" Target="../media/image186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9.png"/><Relationship Id="rId4" Type="http://schemas.openxmlformats.org/officeDocument/2006/relationships/image" Target="../media/image188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jpe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cs.wikipedia.org/wiki/Uhl%C3%ADk" TargetMode="External"/><Relationship Id="rId3" Type="http://schemas.openxmlformats.org/officeDocument/2006/relationships/hyperlink" Target="http://cs.wikipedia.org/wiki/M%C4%9B%C4%8F" TargetMode="External"/><Relationship Id="rId7" Type="http://schemas.openxmlformats.org/officeDocument/2006/relationships/hyperlink" Target="http://cs.wikipedia.org/wiki/Oce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.wikipedia.org/wiki/Mosaz" TargetMode="External"/><Relationship Id="rId5" Type="http://schemas.openxmlformats.org/officeDocument/2006/relationships/hyperlink" Target="http://cs.wikipedia.org/wiki/Bronz" TargetMode="External"/><Relationship Id="rId4" Type="http://schemas.openxmlformats.org/officeDocument/2006/relationships/hyperlink" Target="http://cs.wikipedia.org/wiki/Hlin%C3%ADk" TargetMode="External"/><Relationship Id="rId9" Type="http://schemas.openxmlformats.org/officeDocument/2006/relationships/hyperlink" Target="http://cs.wikipedia.org/wiki/Konstantan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s.wikipedia.org/wiki/Dr%C3%A1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.wikipedia.org/wiki/Dve%C5%99e" TargetMode="External"/><Relationship Id="rId4" Type="http://schemas.openxmlformats.org/officeDocument/2006/relationships/hyperlink" Target="http://cs.wikipedia.org/wiki/Rozvad%C4%9B%C4%8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s.wikipedia.org/wiki/Bleskosvod" TargetMode="External"/><Relationship Id="rId2" Type="http://schemas.openxmlformats.org/officeDocument/2006/relationships/hyperlink" Target="http://cs.wikipedia.org/wiki/Trolejov%C3%A9_veden%C3%A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.wikipedia.org/wiki/Kolejnice" TargetMode="External"/><Relationship Id="rId4" Type="http://schemas.openxmlformats.org/officeDocument/2006/relationships/hyperlink" Target="http://cs.wikipedia.org/wiki/Uzemn%C4%9Bn%C3%AD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cs.wikipedia.org/wiki/Polyetylen" TargetMode="External"/><Relationship Id="rId13" Type="http://schemas.openxmlformats.org/officeDocument/2006/relationships/hyperlink" Target="http://cs.wikipedia.org/w/index.php?title=FEP&amp;action=edit&amp;redlink=1" TargetMode="External"/><Relationship Id="rId3" Type="http://schemas.openxmlformats.org/officeDocument/2006/relationships/hyperlink" Target="http://cs.wikipedia.org/wiki/Elektrick%C3%A1_izolace" TargetMode="External"/><Relationship Id="rId7" Type="http://schemas.openxmlformats.org/officeDocument/2006/relationships/hyperlink" Target="http://cs.wikipedia.org/wiki/Polyvinylchlorid" TargetMode="External"/><Relationship Id="rId12" Type="http://schemas.openxmlformats.org/officeDocument/2006/relationships/hyperlink" Target="http://cs.wikipedia.org/wiki/Polyamid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cs.wikipedia.org/wiki/Kau%C4%8Du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.wikipedia.org/wiki/Plast" TargetMode="External"/><Relationship Id="rId11" Type="http://schemas.openxmlformats.org/officeDocument/2006/relationships/hyperlink" Target="http://cs.wikipedia.org/w/index.php?title=Etylenvinylacet%C3%A1t&amp;action=edit&amp;redlink=1" TargetMode="External"/><Relationship Id="rId5" Type="http://schemas.openxmlformats.org/officeDocument/2006/relationships/hyperlink" Target="http://cs.wikipedia.org/w/index.php?title=Extruder&amp;action=edit&amp;redlink=1" TargetMode="External"/><Relationship Id="rId15" Type="http://schemas.openxmlformats.org/officeDocument/2006/relationships/hyperlink" Target="http://cs.wikipedia.org/wiki/Silikon" TargetMode="External"/><Relationship Id="rId10" Type="http://schemas.openxmlformats.org/officeDocument/2006/relationships/hyperlink" Target="http://cs.wikipedia.org/w/index.php?title=HFFR&amp;action=edit&amp;redlink=1" TargetMode="External"/><Relationship Id="rId4" Type="http://schemas.openxmlformats.org/officeDocument/2006/relationships/hyperlink" Target="http://cs.wikipedia.org/wiki/Zkrat" TargetMode="External"/><Relationship Id="rId9" Type="http://schemas.openxmlformats.org/officeDocument/2006/relationships/hyperlink" Target="http://cs.wikipedia.org/wiki/Radioaktivita" TargetMode="External"/><Relationship Id="rId14" Type="http://schemas.openxmlformats.org/officeDocument/2006/relationships/hyperlink" Target="http://cs.wikipedia.org/wiki/Teflon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cs.wikipedia.org/wiki/P%C3%A1jen%C3%AD" TargetMode="External"/><Relationship Id="rId3" Type="http://schemas.openxmlformats.org/officeDocument/2006/relationships/hyperlink" Target="http://cs.wikipedia.org/wiki/Transform%C3%A1tor" TargetMode="External"/><Relationship Id="rId7" Type="http://schemas.openxmlformats.org/officeDocument/2006/relationships/hyperlink" Target="http://cs.wikipedia.org/wiki/Altern%C3%A1to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.wikipedia.org/wiki/Elektromotor" TargetMode="External"/><Relationship Id="rId5" Type="http://schemas.openxmlformats.org/officeDocument/2006/relationships/hyperlink" Target="http://cs.wikipedia.org/wiki/Lakovan%C3%BD_m%C4%9Bd%C4%9Bn%C3%BD_dr%C3%A1t" TargetMode="External"/><Relationship Id="rId4" Type="http://schemas.openxmlformats.org/officeDocument/2006/relationships/hyperlink" Target="http://cs.wikipedia.org/wiki/Sklo" TargetMode="External"/><Relationship Id="rId9" Type="http://schemas.openxmlformats.org/officeDocument/2006/relationships/hyperlink" Target="http://cs.wikipedia.org/wiki/Textilie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10" Type="http://schemas.openxmlformats.org/officeDocument/2006/relationships/image" Target="../media/image59.jpeg"/><Relationship Id="rId4" Type="http://schemas.openxmlformats.org/officeDocument/2006/relationships/image" Target="../media/image54.jpeg"/><Relationship Id="rId9" Type="http://schemas.openxmlformats.org/officeDocument/2006/relationships/image" Target="../media/image5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jpeg"/><Relationship Id="rId7" Type="http://schemas.openxmlformats.org/officeDocument/2006/relationships/image" Target="../media/image101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Relationship Id="rId9" Type="http://schemas.openxmlformats.org/officeDocument/2006/relationships/image" Target="../media/image103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Nadpis 1"/>
          <p:cNvSpPr>
            <a:spLocks noGrp="1"/>
          </p:cNvSpPr>
          <p:nvPr>
            <p:ph type="ctrTitle"/>
          </p:nvPr>
        </p:nvSpPr>
        <p:spPr>
          <a:xfrm>
            <a:off x="323527" y="692696"/>
            <a:ext cx="8656087" cy="1512167"/>
          </a:xfrm>
        </p:spPr>
        <p:txBody>
          <a:bodyPr/>
          <a:lstStyle/>
          <a:p>
            <a:pPr eaLnBrk="1" hangingPunct="1"/>
            <a:r>
              <a:rPr lang="cs-CZ" altLang="cs-CZ" sz="6000" b="1" u="sng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Praxe - elektrodílna</a:t>
            </a:r>
          </a:p>
        </p:txBody>
      </p:sp>
      <p:sp>
        <p:nvSpPr>
          <p:cNvPr id="3075" name="Podnadpis 2"/>
          <p:cNvSpPr>
            <a:spLocks noGrp="1"/>
          </p:cNvSpPr>
          <p:nvPr>
            <p:ph type="subTitle" idx="1"/>
          </p:nvPr>
        </p:nvSpPr>
        <p:spPr>
          <a:xfrm>
            <a:off x="107504" y="3717032"/>
            <a:ext cx="3528392" cy="789646"/>
          </a:xfrm>
        </p:spPr>
        <p:txBody>
          <a:bodyPr/>
          <a:lstStyle/>
          <a:p>
            <a:pPr eaLnBrk="1" hangingPunct="1"/>
            <a:r>
              <a:rPr lang="cs-CZ" altLang="cs-CZ" sz="4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rial" panose="020B0604020202020204" pitchFamily="34" charset="0"/>
              </a:rPr>
              <a:t>1.ročník</a:t>
            </a:r>
            <a:endParaRPr lang="cs-CZ" altLang="cs-CZ" sz="48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38" y="2780928"/>
            <a:ext cx="5433478" cy="3874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483768" y="1196752"/>
            <a:ext cx="4474840" cy="778098"/>
          </a:xfrm>
        </p:spPr>
        <p:txBody>
          <a:bodyPr/>
          <a:lstStyle/>
          <a:p>
            <a:r>
              <a:rPr lang="cs-CZ" sz="2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Laik</a:t>
            </a:r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" y="1844824"/>
            <a:ext cx="7288412" cy="4359796"/>
          </a:xfrm>
        </p:spPr>
      </p:pic>
      <p:sp>
        <p:nvSpPr>
          <p:cNvPr id="3" name="TextovéPole 2"/>
          <p:cNvSpPr txBox="1"/>
          <p:nvPr/>
        </p:nvSpPr>
        <p:spPr>
          <a:xfrm>
            <a:off x="2339752" y="188639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1) Definice </a:t>
            </a:r>
          </a:p>
        </p:txBody>
      </p:sp>
    </p:spTree>
    <p:extLst>
      <p:ext uri="{BB962C8B-B14F-4D97-AF65-F5344CB8AC3E}">
        <p14:creationId xmlns:p14="http://schemas.microsoft.com/office/powerpoint/2010/main" val="10648801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Obdélník 2"/>
          <p:cNvSpPr/>
          <p:nvPr/>
        </p:nvSpPr>
        <p:spPr>
          <a:xfrm>
            <a:off x="539552" y="1988840"/>
            <a:ext cx="457200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 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1) - jednopólový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  2) - dvojpólový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  3) - třípólový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  4) - skupinový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  5) - sériový, lustrový, dvojitý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  5a) - dvojitý 1 + 6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  5b) - dvojitý 6 + 6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  6) - střídavý, schodišťový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  7) - křížový</a:t>
            </a:r>
          </a:p>
        </p:txBody>
      </p:sp>
    </p:spTree>
    <p:extLst>
      <p:ext uri="{BB962C8B-B14F-4D97-AF65-F5344CB8AC3E}">
        <p14:creationId xmlns:p14="http://schemas.microsoft.com/office/powerpoint/2010/main" val="4112035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467544" y="1412776"/>
            <a:ext cx="8229600" cy="1143000"/>
          </a:xfrm>
        </p:spPr>
        <p:txBody>
          <a:bodyPr/>
          <a:lstStyle/>
          <a:p>
            <a:r>
              <a:rPr lang="cs-CZ" sz="4800" b="1" u="sng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6) Zapojování obvodu spínače č. 1</a:t>
            </a:r>
          </a:p>
        </p:txBody>
      </p:sp>
    </p:spTree>
    <p:extLst>
      <p:ext uri="{BB962C8B-B14F-4D97-AF65-F5344CB8AC3E}">
        <p14:creationId xmlns:p14="http://schemas.microsoft.com/office/powerpoint/2010/main" val="34090225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4315" y="0"/>
            <a:ext cx="8229600" cy="1143000"/>
          </a:xfrm>
        </p:spPr>
        <p:txBody>
          <a:bodyPr/>
          <a:lstStyle/>
          <a:p>
            <a:r>
              <a:rPr lang="cs-CZ" sz="24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Rozmístění instalačního materiálu na desce pro zapojování obvodů spínačů</a:t>
            </a:r>
          </a:p>
        </p:txBody>
      </p:sp>
      <p:sp>
        <p:nvSpPr>
          <p:cNvPr id="4" name="Obdélník 3"/>
          <p:cNvSpPr/>
          <p:nvPr/>
        </p:nvSpPr>
        <p:spPr>
          <a:xfrm>
            <a:off x="827584" y="1412776"/>
            <a:ext cx="3456384" cy="453650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18" y="4365104"/>
            <a:ext cx="4000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44" y="3888854"/>
            <a:ext cx="4095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66" y="4392538"/>
            <a:ext cx="4191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791" y="4892030"/>
            <a:ext cx="4095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délník 7"/>
          <p:cNvSpPr/>
          <p:nvPr/>
        </p:nvSpPr>
        <p:spPr>
          <a:xfrm>
            <a:off x="3491880" y="1720548"/>
            <a:ext cx="45720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SV1</a:t>
            </a:r>
          </a:p>
        </p:txBody>
      </p:sp>
      <p:sp>
        <p:nvSpPr>
          <p:cNvPr id="9" name="Obdélník 8"/>
          <p:cNvSpPr/>
          <p:nvPr/>
        </p:nvSpPr>
        <p:spPr>
          <a:xfrm>
            <a:off x="3491880" y="2370944"/>
            <a:ext cx="457200" cy="229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F1</a:t>
            </a:r>
          </a:p>
        </p:txBody>
      </p:sp>
      <p:sp>
        <p:nvSpPr>
          <p:cNvPr id="10" name="Obdélník 9"/>
          <p:cNvSpPr/>
          <p:nvPr/>
        </p:nvSpPr>
        <p:spPr>
          <a:xfrm>
            <a:off x="3401614" y="3309935"/>
            <a:ext cx="576064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KU68</a:t>
            </a:r>
          </a:p>
        </p:txBody>
      </p:sp>
      <p:sp>
        <p:nvSpPr>
          <p:cNvPr id="11" name="Obdélník 10"/>
          <p:cNvSpPr/>
          <p:nvPr/>
        </p:nvSpPr>
        <p:spPr>
          <a:xfrm>
            <a:off x="1319064" y="4392538"/>
            <a:ext cx="457200" cy="261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H1</a:t>
            </a:r>
          </a:p>
        </p:txBody>
      </p:sp>
      <p:sp>
        <p:nvSpPr>
          <p:cNvPr id="12" name="Obdélník 11"/>
          <p:cNvSpPr/>
          <p:nvPr/>
        </p:nvSpPr>
        <p:spPr>
          <a:xfrm>
            <a:off x="3520478" y="3989146"/>
            <a:ext cx="457200" cy="261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S1</a:t>
            </a:r>
          </a:p>
        </p:txBody>
      </p:sp>
      <p:sp>
        <p:nvSpPr>
          <p:cNvPr id="13" name="Obdélník 12"/>
          <p:cNvSpPr/>
          <p:nvPr/>
        </p:nvSpPr>
        <p:spPr>
          <a:xfrm>
            <a:off x="3520478" y="4436944"/>
            <a:ext cx="457200" cy="270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S2</a:t>
            </a:r>
          </a:p>
        </p:txBody>
      </p:sp>
      <p:sp>
        <p:nvSpPr>
          <p:cNvPr id="14" name="Obdélník 13"/>
          <p:cNvSpPr/>
          <p:nvPr/>
        </p:nvSpPr>
        <p:spPr>
          <a:xfrm>
            <a:off x="3520478" y="4989729"/>
            <a:ext cx="457200" cy="280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S3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99" y="2900640"/>
            <a:ext cx="11906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ovéPole 15"/>
          <p:cNvSpPr txBox="1"/>
          <p:nvPr/>
        </p:nvSpPr>
        <p:spPr>
          <a:xfrm>
            <a:off x="4569115" y="1628800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SV1</a:t>
            </a:r>
            <a:r>
              <a:rPr lang="cs-CZ" dirty="0"/>
              <a:t> - svorkovnice</a:t>
            </a:r>
          </a:p>
        </p:txBody>
      </p:sp>
      <p:sp>
        <p:nvSpPr>
          <p:cNvPr id="17" name="TextovéPole 16"/>
          <p:cNvSpPr txBox="1"/>
          <p:nvPr/>
        </p:nvSpPr>
        <p:spPr>
          <a:xfrm>
            <a:off x="4532022" y="2231154"/>
            <a:ext cx="18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F1</a:t>
            </a:r>
            <a:r>
              <a:rPr lang="cs-CZ" dirty="0"/>
              <a:t> – pojistka, jistič</a:t>
            </a:r>
          </a:p>
        </p:txBody>
      </p:sp>
      <p:sp>
        <p:nvSpPr>
          <p:cNvPr id="18" name="TextovéPole 17"/>
          <p:cNvSpPr txBox="1"/>
          <p:nvPr/>
        </p:nvSpPr>
        <p:spPr>
          <a:xfrm>
            <a:off x="4516085" y="3244332"/>
            <a:ext cx="384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KU 68 </a:t>
            </a:r>
            <a:r>
              <a:rPr lang="cs-CZ" dirty="0"/>
              <a:t>– universální krabice pod omítku</a:t>
            </a:r>
          </a:p>
        </p:txBody>
      </p:sp>
      <p:sp>
        <p:nvSpPr>
          <p:cNvPr id="19" name="TextovéPole 18"/>
          <p:cNvSpPr txBox="1"/>
          <p:nvPr/>
        </p:nvSpPr>
        <p:spPr>
          <a:xfrm>
            <a:off x="4569115" y="4338555"/>
            <a:ext cx="236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H1</a:t>
            </a:r>
            <a:r>
              <a:rPr lang="cs-CZ" dirty="0"/>
              <a:t> – kontrolka, žárovka</a:t>
            </a:r>
          </a:p>
        </p:txBody>
      </p:sp>
      <p:sp>
        <p:nvSpPr>
          <p:cNvPr id="20" name="TextovéPole 19"/>
          <p:cNvSpPr txBox="1"/>
          <p:nvPr/>
        </p:nvSpPr>
        <p:spPr>
          <a:xfrm>
            <a:off x="4569115" y="38399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S1-3</a:t>
            </a:r>
            <a:r>
              <a:rPr lang="cs-CZ" dirty="0"/>
              <a:t> - spínače</a:t>
            </a:r>
          </a:p>
        </p:txBody>
      </p:sp>
      <p:graphicFrame>
        <p:nvGraphicFramePr>
          <p:cNvPr id="6" name="Tabulk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96827"/>
              </p:ext>
            </p:extLst>
          </p:nvPr>
        </p:nvGraphicFramePr>
        <p:xfrm>
          <a:off x="1443531" y="1606263"/>
          <a:ext cx="1684800" cy="375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1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1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1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5816"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100" b="1" dirty="0"/>
                        <a:t>PEN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55" y="2161865"/>
            <a:ext cx="2571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9077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Základní zapojení spínače č.1</a:t>
            </a:r>
          </a:p>
        </p:txBody>
      </p:sp>
      <p:pic>
        <p:nvPicPr>
          <p:cNvPr id="5837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529" y="1124743"/>
            <a:ext cx="8501420" cy="5666581"/>
          </a:xfr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Montážní schéma elektroinstalace</a:t>
            </a:r>
          </a:p>
        </p:txBody>
      </p:sp>
      <p:pic>
        <p:nvPicPr>
          <p:cNvPr id="5939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7925" y="1600200"/>
            <a:ext cx="6788150" cy="4525963"/>
          </a:xfr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Nadpis 3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Prováděcí schéma</a:t>
            </a:r>
          </a:p>
        </p:txBody>
      </p:sp>
      <p:pic>
        <p:nvPicPr>
          <p:cNvPr id="60419" name="Picture 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757238" y="1557338"/>
            <a:ext cx="5834063" cy="3887787"/>
          </a:xfrm>
          <a:noFill/>
        </p:spPr>
      </p:pic>
      <p:pic>
        <p:nvPicPr>
          <p:cNvPr id="60420" name="Pictur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95738" y="1628775"/>
            <a:ext cx="5689600" cy="3792538"/>
          </a:xfr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Nadpis 4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Základní zapojení spínače č.3</a:t>
            </a:r>
          </a:p>
        </p:txBody>
      </p:sp>
      <p:pic>
        <p:nvPicPr>
          <p:cNvPr id="6144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7925" y="1600200"/>
            <a:ext cx="6788150" cy="4525963"/>
          </a:xfr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467544" y="1412776"/>
            <a:ext cx="8229600" cy="1143000"/>
          </a:xfrm>
        </p:spPr>
        <p:txBody>
          <a:bodyPr/>
          <a:lstStyle/>
          <a:p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7) Zapojování obvodu č.6</a:t>
            </a:r>
          </a:p>
        </p:txBody>
      </p:sp>
    </p:spTree>
    <p:extLst>
      <p:ext uri="{BB962C8B-B14F-4D97-AF65-F5344CB8AC3E}">
        <p14:creationId xmlns:p14="http://schemas.microsoft.com/office/powerpoint/2010/main" val="38856687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Základní zapojení spínačů č.6 - schodišťový</a:t>
            </a:r>
          </a:p>
        </p:txBody>
      </p:sp>
      <p:pic>
        <p:nvPicPr>
          <p:cNvPr id="6246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047750"/>
            <a:ext cx="8716963" cy="5810250"/>
          </a:xfr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Prováděcí schéma spínačů č.6 - schodišťový</a:t>
            </a:r>
          </a:p>
        </p:txBody>
      </p:sp>
      <p:pic>
        <p:nvPicPr>
          <p:cNvPr id="6349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030288"/>
            <a:ext cx="8569325" cy="5713412"/>
          </a:xfr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2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Laik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Elektrické instalace a elektrické spotřebiče musí být provedeny tak, aby je mohli užívat laici, aniž by byli vystaveni riziku úrazu elektrickým proudem nebo jiných škod na zdraví.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Národní dodatek České republiky obsahuje sedmnáct legislativních předpisů (zákony, nařízení vlády, vyhlášky) a čtyři technické normy. Jednou z uvedených důležitých technických norem (vedle ČSN 33 1326, ČSN 33 1500 a ČSN 33 2000-6) je poněkud opomíjená, ale platná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ČSN 33 1310 </a:t>
            </a:r>
            <a:r>
              <a:rPr lang="cs-CZ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. 2 Bezpečnostní požadavky na elektrické instalace a spotřebiče určené k užívání osobami bez elektrotechnické kvalifikace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z října 2009. Zařazení normy do národního dodatku ČR podtrhuje její význam, a i proto stojí ustanovení normy za připomenutí.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 účely normy platí definice uvedené v ČSN IEC 60050 Mezinárodní elektrotechnický slovník - Část 826: Elektrické instalace a dále uvedené termíny a jejich definice: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Laik (osoba bez elektrotechnické kvalifikace)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osoba, která není ani znalá ani poučená (název laik lze použít tehdy, pokud je zřejmé, že tento obecný název se v daných souvislostech vztahuje k elektrotechnice).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467544" y="1412776"/>
            <a:ext cx="8229600" cy="1143000"/>
          </a:xfrm>
        </p:spPr>
        <p:txBody>
          <a:bodyPr/>
          <a:lstStyle/>
          <a:p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8) Zapojování obvodu č. 7</a:t>
            </a:r>
          </a:p>
        </p:txBody>
      </p:sp>
    </p:spTree>
    <p:extLst>
      <p:ext uri="{BB962C8B-B14F-4D97-AF65-F5344CB8AC3E}">
        <p14:creationId xmlns:p14="http://schemas.microsoft.com/office/powerpoint/2010/main" val="29300591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Základní schéma zapojení spínače č.7 - křížový</a:t>
            </a:r>
          </a:p>
        </p:txBody>
      </p:sp>
      <p:pic>
        <p:nvPicPr>
          <p:cNvPr id="645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095375"/>
            <a:ext cx="8645525" cy="5762625"/>
          </a:xfr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Montážní schéma elektroinstalace</a:t>
            </a:r>
          </a:p>
        </p:txBody>
      </p:sp>
      <p:pic>
        <p:nvPicPr>
          <p:cNvPr id="655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600" y="1052513"/>
            <a:ext cx="8609013" cy="5738812"/>
          </a:xfr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Prováděcí schéma spínače č.7 - křížový</a:t>
            </a:r>
          </a:p>
        </p:txBody>
      </p:sp>
      <p:pic>
        <p:nvPicPr>
          <p:cNvPr id="6656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049338"/>
            <a:ext cx="8713788" cy="5808662"/>
          </a:xfr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Nadpis 3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Světelné obvody</a:t>
            </a:r>
          </a:p>
        </p:txBody>
      </p:sp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661025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jsou určeny pro pevné připojení svítidel nebo připojení svítidel přes zásuvky ovládané spínači.</a:t>
            </a:r>
          </a:p>
          <a:p>
            <a:pPr marL="685800"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 tento obvod je možné připojit také zásuvky - v každé místnosti jednu.</a:t>
            </a:r>
          </a:p>
          <a:p>
            <a:pPr marL="685800"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Jmenovitý proud jističe nebo pojistky - 10 A (haly, obchody 25 A)</a:t>
            </a:r>
          </a:p>
          <a:p>
            <a:pPr marL="685800"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Počet světel: tolik, aby součet jmenovitých proudů nebyl větší než proud jistícího prvku.</a:t>
            </a:r>
          </a:p>
          <a:p>
            <a:pPr marL="685800"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Umístění spínačů:</a:t>
            </a:r>
          </a:p>
          <a:p>
            <a:pPr lvl="2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Umísťují se obvykle na straně otevírání dveří. Doporučená výška je 0,9 – 1,2 m (nejlépe 105 cm od země).</a:t>
            </a:r>
          </a:p>
          <a:p>
            <a:pPr lvl="2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Kolébkové vypínače musí být zapojeny tak, aby se zapínaly stlačením horní části.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Zařízení musí být chráněno proti neúmyslnému zapnutí (zamčení, umístění do uzamčeného prostoru, bezpečnostní tabulky).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Instalační spínače nn se umísťují na straně otevírání dveří ve výši 0,9 - 1,2 m (doporučená výška 105 cm od země).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Zapojení spínačů: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cs-CZ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700" dirty="0">
                <a:latin typeface="Arial" panose="020B0604020202020204" pitchFamily="34" charset="0"/>
                <a:cs typeface="Arial" panose="020B0604020202020204" pitchFamily="34" charset="0"/>
              </a:rPr>
              <a:t>Spínače musí být dostatečně uchyceny a kryty, aby s nimi mohly manipulovat osoby bez elektrotechnické kvalifikace.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700" dirty="0">
                <a:latin typeface="Arial" panose="020B0604020202020204" pitchFamily="34" charset="0"/>
                <a:cs typeface="Arial" panose="020B0604020202020204" pitchFamily="34" charset="0"/>
              </a:rPr>
              <a:t>Mohou se použít i volně zavěšené vypínače. Musí mít pevné izolační pouzdro a jmenovité hodnoty spínače 6 A.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700" dirty="0">
                <a:latin typeface="Arial" panose="020B0604020202020204" pitchFamily="34" charset="0"/>
                <a:cs typeface="Arial" panose="020B0604020202020204" pitchFamily="34" charset="0"/>
              </a:rPr>
              <a:t>Spínače a pojistky musí být řazeny tak, aby po vypnutí vypínače byly pojistky bez napětí.</a:t>
            </a:r>
          </a:p>
        </p:txBody>
      </p:sp>
      <p:pic>
        <p:nvPicPr>
          <p:cNvPr id="68612" name="Obráze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69" y="3573016"/>
            <a:ext cx="423227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755576" y="1412776"/>
            <a:ext cx="7772400" cy="1500187"/>
          </a:xfrm>
        </p:spPr>
        <p:txBody>
          <a:bodyPr/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9) Světelné zdroje</a:t>
            </a:r>
          </a:p>
        </p:txBody>
      </p:sp>
    </p:spTree>
    <p:extLst>
      <p:ext uri="{BB962C8B-B14F-4D97-AF65-F5344CB8AC3E}">
        <p14:creationId xmlns:p14="http://schemas.microsoft.com/office/powerpoint/2010/main" val="2747309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Nadpis 3"/>
          <p:cNvSpPr>
            <a:spLocks noGrp="1"/>
          </p:cNvSpPr>
          <p:nvPr>
            <p:ph type="title"/>
          </p:nvPr>
        </p:nvSpPr>
        <p:spPr>
          <a:xfrm>
            <a:off x="467544" y="11266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Žárovka</a:t>
            </a:r>
          </a:p>
        </p:txBody>
      </p:sp>
      <p:sp>
        <p:nvSpPr>
          <p:cNvPr id="69635" name="Zástupný symbol pro obsah 7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Žárovka 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 jednoduché zařízení k přeměně elektrické energie na světlo.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Funguje na principu zahřívání tenkého vodiče elektrickým proudem, který jím protéká.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Při vysoké teplotě vlákno žárovky září především v infračervené oblasti, zčásti i ve viditelném světle.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 přežhavených žárovek (projekční typy, halogeny apod.) najdeme ve spektru i ultrafialové záření, avšak baňka žárovky z obyčejného skla je pro ultrafialové záření prakticky nepropustná.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636" name="Zástupný symbol pro obsah 10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3756025"/>
            <a:ext cx="1646237" cy="2303463"/>
          </a:xfrm>
        </p:spPr>
      </p:pic>
      <p:pic>
        <p:nvPicPr>
          <p:cNvPr id="69637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322638"/>
            <a:ext cx="4392612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symbol pro obsah 3" descr="žárovka objímk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24187" y="2034381"/>
            <a:ext cx="3095625" cy="3657600"/>
          </a:xfr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Zástupný symbol pro obsah 4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858116">
            <a:off x="6723063" y="3675063"/>
            <a:ext cx="2324100" cy="3116262"/>
          </a:xfrm>
        </p:spPr>
      </p:pic>
      <p:sp>
        <p:nvSpPr>
          <p:cNvPr id="70659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Halogenová žárovka</a:t>
            </a:r>
          </a:p>
        </p:txBody>
      </p:sp>
      <p:sp>
        <p:nvSpPr>
          <p:cNvPr id="70660" name="Zástupný symbol pro obsah 3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Daleko lepší je použití 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halogenových žárovek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Problém krátkého života žárovky se u halogenové žárovky řeší příměsí halogenu, (např. methylen-bromid).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 žárovce probíhá tzv. halogenový cyklus, kde se při vysoké teplotě vypařující wolfram slučuje a rozpadá např. s bromem.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Díky tenzi wolframových par v blízkosti vlákna se omezuje jeho vypařování.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Výsledkem je vyšší život a zvýšení světelného toku (měrný výkon až 20 lm/W).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 halogenových žárovek je použito křemenné sklo kvůli značně vyšším teplotám (min. 250°C).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Nadpis 1"/>
          <p:cNvSpPr>
            <a:spLocks noGrp="1"/>
          </p:cNvSpPr>
          <p:nvPr>
            <p:ph type="title"/>
          </p:nvPr>
        </p:nvSpPr>
        <p:spPr>
          <a:xfrm>
            <a:off x="492125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Žárovky</a:t>
            </a:r>
          </a:p>
        </p:txBody>
      </p:sp>
      <p:sp>
        <p:nvSpPr>
          <p:cNvPr id="71683" name="Zástupný symbol pro obsah 2"/>
          <p:cNvSpPr>
            <a:spLocks noGrp="1"/>
          </p:cNvSpPr>
          <p:nvPr>
            <p:ph sz="half" idx="1"/>
          </p:nvPr>
        </p:nvSpPr>
        <p:spPr>
          <a:xfrm>
            <a:off x="971550" y="1628775"/>
            <a:ext cx="3816350" cy="202882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 obyčejné žárovky se přemění na viditelné světlo asi 5,3 % elektrického příkonu, zbytek tvoří tepelná energie a světelná energie vyzářená v neviditelné oblasti.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Životnost vakuové žárovky je cca 1000 hodin</a:t>
            </a:r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1684" name="Zástupný symbol pro obsah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7400" y="1125538"/>
            <a:ext cx="1879600" cy="5118100"/>
          </a:xfrm>
        </p:spPr>
      </p:pic>
      <p:pic>
        <p:nvPicPr>
          <p:cNvPr id="71685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713163"/>
            <a:ext cx="3563937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2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Rozdělení elektrických spotřebičů a instalací určených pro používání laiky do jednotlivých skupin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41912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Skupina A: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elektromechanické a elektrotepelné spotřebiče pro domácnost a podobné účely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elektromechanické a elektrotepelné ruční nářadí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přístroje spotřební elektroniky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zařízení pro elektrické vytápění prostorů obytných budov všeho druhu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elektrické kancelářské stroje, osobní počítače a jejich příslušenství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elektrické a elektronické hračky a hry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pracovní a stavební stroje malé mechanizace a elektrické nářadí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Podobné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Skupina B: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pohyblivé přívody k elektrickým spotřebičům, a to pevně připojené, odpojitelné a prodlužovací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podobné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Skupina C: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pevné elektrické instalace v bytových jednotkách, budovách určených pro bydlení a společném příslušenství budov bytové výstavby, včetně příslušných rozvodnic a rozváděčů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vestavné elektrické spotřebiče pro pevné připojení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elektrická svítidla pro pevné připojení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elektrická regulační zařízení užívaná v domácnostech jako součást elektrické instalace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podobné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4653136"/>
            <a:ext cx="2173287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3" y="5801692"/>
            <a:ext cx="2439987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Vysokotlaké výbojky</a:t>
            </a:r>
          </a:p>
        </p:txBody>
      </p:sp>
      <p:sp>
        <p:nvSpPr>
          <p:cNvPr id="8" name="Zástupný symbol pro obsah 7"/>
          <p:cNvSpPr>
            <a:spLocks noGrp="1"/>
          </p:cNvSpPr>
          <p:nvPr>
            <p:ph idx="1"/>
          </p:nvPr>
        </p:nvSpPr>
        <p:spPr>
          <a:xfrm>
            <a:off x="467544" y="978244"/>
            <a:ext cx="8229600" cy="4525963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Patří k nejefektivnějším světelným zdrojům.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Vydávají extrémně velké množství světla.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Například halogenidové výbojky s výkonem 2 000 W nainstalované na fotbalovém stadionu vydají teoreticky tolik světla jako jedna 10 000W žárovka.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Přitom světlo vzniká na ploše velké jako mince v hodnotě 50 kč.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Dalšími výhodami moderních vysokotlakých výbojek je nízké vyzařování tepla, vynikající podání barev a dlouhá životnost.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Jejich předností je i kompaktní konstrukce, která umožňuje dobré směrování světla.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Tyto vlastnosti předurčují vysokotlaké výbojky k používání všude tam: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kde záleží na přesném zobrazení barev a brilantní prezentaci výrobků a předmětů, jako jsou výkladní skříně a obchodní prostory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kde je důležitá efektivita a dlouhá životnost, například v továrních halách, na sportovních stadiónech, v pouličním osvětlení a svícení při pěstování rostlin.</a:t>
            </a:r>
          </a:p>
        </p:txBody>
      </p:sp>
      <p:pic>
        <p:nvPicPr>
          <p:cNvPr id="72710" name="Zástupný symbol pro obsah 4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4741863"/>
            <a:ext cx="3038475" cy="178276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Nízkotlaké výbojky-zářivky</a:t>
            </a:r>
          </a:p>
        </p:txBody>
      </p:sp>
      <p:sp>
        <p:nvSpPr>
          <p:cNvPr id="73731" name="Zástupný symbol pro obsah 3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99745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Zářivka 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 nízkotlaká výbojka, která se používá jako zdroj světla.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Tvoří ji zářivkové těleso, jehož základem je nejčastěji dlouhá skleněná trubice se žhavícími elektrodami, naplněná rtuťovými parami a argonem.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 nich nastává doutnavý výboj, který ale září v neviditelné ultrafialové oblasti.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Toto záření dopadá na stěny trubice, které jsou obvykle pokryty luminoforem.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Tato látka absorbuje ultrafialové záření a sama září ve viditelné oblasti. Zářivka tak svítí.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Zářivky patří k účinným zdrojům světla (měrný výkon 40 - 106 </a:t>
            </a:r>
            <a:r>
              <a:rPr lang="cs-CZ" alt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lm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/W) a ve srovnání se standardní žárovkou spotřebují pro vyprodukování stejného množství světla jen asi 15 - 25 % energie.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Výhodou je také jejich nízká povrchová teplota. Nevýhodou je pomalejší náběh na plný výkon. </a:t>
            </a:r>
          </a:p>
        </p:txBody>
      </p:sp>
      <p:pic>
        <p:nvPicPr>
          <p:cNvPr id="73732" name="Zástupný symbol pro obsah 5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4659313"/>
            <a:ext cx="3067050" cy="1809750"/>
          </a:xfrm>
        </p:spPr>
      </p:pic>
      <p:pic>
        <p:nvPicPr>
          <p:cNvPr id="73733" name="Obráze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037013"/>
            <a:ext cx="3700462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Zapojení zářivkového svítidla</a:t>
            </a:r>
          </a:p>
        </p:txBody>
      </p:sp>
      <p:pic>
        <p:nvPicPr>
          <p:cNvPr id="7475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600" y="1052513"/>
            <a:ext cx="8464550" cy="5643562"/>
          </a:xfr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Zástupný symbol pro obsah 5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68283">
            <a:off x="4836413" y="4516814"/>
            <a:ext cx="2638425" cy="3124200"/>
          </a:xfrm>
        </p:spPr>
      </p:pic>
      <p:sp>
        <p:nvSpPr>
          <p:cNvPr id="75779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Kompaktní zářivky</a:t>
            </a:r>
          </a:p>
        </p:txBody>
      </p:sp>
      <p:sp>
        <p:nvSpPr>
          <p:cNvPr id="75780" name="Zástupný symbol pro obsah 3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Kompaktní zářivka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(často označovaná jako úsporná žárovka) je elektrický zdroj světla pracující na shodném principu jako lineární zářivka.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Byla navržena tak, aby mohla nahradit běžnou žárovku.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 opatřena paticí jako běžná žárovka, její rozměry často bývají trochu větší než u klasické žárovky.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Vyrábějí se v různých tvarech, některé napodobují klasickou žárovku, některé mají naopak tvar "volantu" většího průměru, nebo kopírují tvar svítidla - koule nebo válce z mléčného skla, nebo jsou i vybaveny reflektorem.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Kompaktní zářivky mívají delší životnost (od 6 000 do 16 000 hodin) a menší spotřebu energie.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Výrobci uvádějí, že kompaktní zářivky mají přibližně o 80% menší spotřebu energie oproti klasické žárovce při stejném světelném toku.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Měrný výkon kompaktních zářivek se pohybuje od 50 </a:t>
            </a:r>
            <a:r>
              <a:rPr lang="cs-CZ" alt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lm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/W do 100 </a:t>
            </a:r>
            <a:r>
              <a:rPr lang="cs-CZ" alt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lm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/W (lumen na watt).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Tak jako u lineárních zářivek je vnitřní stěna trubice pokryta luminoforem, trubice je plněna malým množstvím rtuti a inertním plynem.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Kompaktní zářivka může být opatřena i paticí s Edisonovým závitem stejně jako žárovka.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Zástupný symbol pro obsah 5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170337">
            <a:off x="4609305" y="3635198"/>
            <a:ext cx="2828925" cy="3086100"/>
          </a:xfrm>
        </p:spPr>
      </p:pic>
      <p:sp>
        <p:nvSpPr>
          <p:cNvPr id="76803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Žárovky s Led diodami</a:t>
            </a:r>
          </a:p>
        </p:txBody>
      </p:sp>
      <p:sp>
        <p:nvSpPr>
          <p:cNvPr id="76804" name="Zástupný symbol pro obsah 3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Light Emitting Diode 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- světlo emitující dioda) se pro osvětlování používají teprve v posledních letech. Dosud se LED diody používají hlavně jako kontrolky k přístrojům.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Hlavní jejich výhody jsou: velmi dlouhá životnost, výborná energetická účinnost, malé rozměry a snadné vytvoření úzkého svazku světla.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Často se s nimi proto setkáme jako s náhradou reflektorových halogenových žárovek.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Významnou nevýhodou je ale barevné podání - na rozdíl od žárovek, které vyzařují spojité spektrum, je světlo LED diod omezeno na úzkou oblast vlnových délek.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 dosažení bílé barvy a dobrého barevného podání se proto používá například luminofor nanesený na kryt diody, který část modrého světla přemění na záření v zelené a červené části spektra.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Světelný výkon je 40-75 lm/W.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375150"/>
            <a:ext cx="374491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4581525"/>
            <a:ext cx="4256087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Nadpis 1"/>
          <p:cNvSpPr>
            <a:spLocks noGrp="1"/>
          </p:cNvSpPr>
          <p:nvPr>
            <p:ph type="title"/>
          </p:nvPr>
        </p:nvSpPr>
        <p:spPr>
          <a:xfrm>
            <a:off x="511621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 diodová žárovka</a:t>
            </a:r>
          </a:p>
        </p:txBody>
      </p:sp>
      <p:sp>
        <p:nvSpPr>
          <p:cNvPr id="77829" name="Zástupný symbol pro obsah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LED žárovka, která spotřebovává méně než osm wattů, přitom slouží jako přímá náhrada za 60W klasické žárovky.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Vyznačuje se navíc výbornou kvalitou osvětlení a navíc klasickým závitem, takže jí snadno nahradíte prakticky jakoukoliv žárovku.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Její životnost je stanovena na tři roky nepřetržitého svícení, tedy asi 20 let při využití čtyři hodiny denně.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 rozdíl od žárovek, u kterých nezáleží na polaritě napájecího napětí a jsou schopny tedy pracovat na střídavé napětí, LED zapojené nesprávným způsobem nepracují.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Když je napětí na P-N přechodu diody zapojené správně, říkáme, že je zapojena v propustném směru a v tomto stavu skrz ní prochází proud.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Když je zapojené opačně než má být, říkáme, že je zapojená v závěrném směru a neprochází skrz ní téměř žádný proud a ani nevyzařuje žádné světlo.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Návěstní doutnavka</a:t>
            </a:r>
          </a:p>
        </p:txBody>
      </p:sp>
      <p:sp>
        <p:nvSpPr>
          <p:cNvPr id="78851" name="Zástupný symbol pro obsah 3"/>
          <p:cNvSpPr>
            <a:spLocks noGrp="1"/>
          </p:cNvSpPr>
          <p:nvPr>
            <p:ph idx="1"/>
          </p:nvPr>
        </p:nvSpPr>
        <p:spPr>
          <a:xfrm>
            <a:off x="428625" y="908720"/>
            <a:ext cx="8229600" cy="532923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Mohou mít tvar trubičky či kapky s drátovými vývody, nebo jsou konstruovány s paticí závitovou nebo bajonetovou, do níž bývá vložen nezbytný předřadný rezistor.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 některých typů je vršek baňky proveden jako čočka.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Vyrábějí se i jako sufitky s použitím např. ve zkoušečkách známých pod označením fázovky.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Rezistor bývá u sufitových žárovek (sufitek) předřazen jako samostatný prvek.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Miniaturní doutnavka s předřazeným rezistorem bývá často použita jako signalizace, vestavěná přímo do vypínače (ať už se jedná o elektroinstalační prvek, nebo o přístrojový vypínač).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Také se vyrábějí kontrolky různých tvarů a rozměrů, které obsahují vestavěnou doutnavku.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Doutnavky mají malou spotřebu, běžně několik mA.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 některých případech se využívá jevu, že se doutnavka rozsvítí teprve při dosažení zápalného napětí.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Nejčastěji to bylo používáno např. ve starších fotoblescích, kde rozsvícení doutnavky indikovalo nabití kondenzátoru přístroje a možnost odpálení záblesku.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Někdy byla doutnavka zároveň i součástí jednoduché nabíjecí automatiky přístroje.</a:t>
            </a:r>
          </a:p>
        </p:txBody>
      </p:sp>
      <p:pic>
        <p:nvPicPr>
          <p:cNvPr id="78852" name="Zástupný symbol pro obsah 5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52" y="5824538"/>
            <a:ext cx="2333625" cy="1247775"/>
          </a:xfrm>
        </p:spPr>
      </p:pic>
      <p:pic>
        <p:nvPicPr>
          <p:cNvPr id="78853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834063"/>
            <a:ext cx="27432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Obráze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5661248"/>
            <a:ext cx="25050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Nadpis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Správné zapojení objímky 230 V</a:t>
            </a:r>
          </a:p>
        </p:txBody>
      </p:sp>
      <p:pic>
        <p:nvPicPr>
          <p:cNvPr id="79875" name="Zástupný symbol pro obsah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6263" y="1400175"/>
            <a:ext cx="3743325" cy="2808288"/>
          </a:xfrm>
        </p:spPr>
      </p:pic>
      <p:pic>
        <p:nvPicPr>
          <p:cNvPr id="79876" name="Zástupný symbol pro obsah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1888" y="1400175"/>
            <a:ext cx="3744912" cy="2808288"/>
          </a:xfrm>
        </p:spPr>
      </p:pic>
      <p:pic>
        <p:nvPicPr>
          <p:cNvPr id="79877" name="Obráze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46852"/>
            <a:ext cx="3095625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ovéPole 1"/>
          <p:cNvSpPr txBox="1"/>
          <p:nvPr/>
        </p:nvSpPr>
        <p:spPr>
          <a:xfrm>
            <a:off x="1115616" y="364502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TN-C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415925"/>
            <a:ext cx="8467725" cy="601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Nadpis 3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Různé velikosti závitů</a:t>
            </a:r>
          </a:p>
        </p:txBody>
      </p:sp>
      <p:pic>
        <p:nvPicPr>
          <p:cNvPr id="81923" name="Zástupný symbol pro obsah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196975"/>
            <a:ext cx="3744913" cy="2808288"/>
          </a:xfrm>
        </p:spPr>
      </p:pic>
      <p:pic>
        <p:nvPicPr>
          <p:cNvPr id="81924" name="Zástupný symbol pro obsah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825" y="1230313"/>
            <a:ext cx="3767138" cy="2825750"/>
          </a:xfrm>
        </p:spPr>
      </p:pic>
      <p:pic>
        <p:nvPicPr>
          <p:cNvPr id="81925" name="Zástupný symbol pro obsah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05263"/>
            <a:ext cx="3744913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Obráze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4056063"/>
            <a:ext cx="3748087" cy="27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683568" y="1268760"/>
            <a:ext cx="7772400" cy="1500187"/>
          </a:xfrm>
        </p:spPr>
        <p:txBody>
          <a:bodyPr/>
          <a:lstStyle/>
          <a:p>
            <a:pPr algn="ctr"/>
            <a:r>
              <a:rPr lang="cs-CZ" sz="44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1) Hlavní definice a termíny</a:t>
            </a:r>
            <a:endParaRPr lang="cs-CZ" sz="4400" b="1" u="sng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94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Nadpis 2"/>
          <p:cNvSpPr>
            <a:spLocks noGrp="1"/>
          </p:cNvSpPr>
          <p:nvPr>
            <p:ph type="title"/>
          </p:nvPr>
        </p:nvSpPr>
        <p:spPr>
          <a:xfrm>
            <a:off x="454025" y="35773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Různé patice</a:t>
            </a:r>
          </a:p>
        </p:txBody>
      </p: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973263"/>
            <a:ext cx="1422400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Zástupný symbol pro obsah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5513" y="2219325"/>
            <a:ext cx="1393825" cy="1292225"/>
          </a:xfrm>
        </p:spPr>
      </p:pic>
      <p:pic>
        <p:nvPicPr>
          <p:cNvPr id="82949" name="Obráze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954213"/>
            <a:ext cx="1055687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Obráze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973263"/>
            <a:ext cx="16478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1" name="Obrázek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25" y="1744663"/>
            <a:ext cx="17462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2" name="Obrázek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4292600"/>
            <a:ext cx="88709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délník 1"/>
          <p:cNvSpPr/>
          <p:nvPr/>
        </p:nvSpPr>
        <p:spPr>
          <a:xfrm>
            <a:off x="4140200" y="5300663"/>
            <a:ext cx="503238" cy="28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Ukázka možných řešení</a:t>
            </a:r>
          </a:p>
        </p:txBody>
      </p:sp>
      <p:pic>
        <p:nvPicPr>
          <p:cNvPr id="83971" name="Zástupný symbol pro obsah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52" y="1206456"/>
            <a:ext cx="3816424" cy="5562692"/>
          </a:xfrm>
        </p:spPr>
      </p:pic>
      <p:pic>
        <p:nvPicPr>
          <p:cNvPr id="83972" name="Zástupný symbol pro obsah 6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0032" y="1217859"/>
            <a:ext cx="3816423" cy="558553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Ukázka možných řešení</a:t>
            </a:r>
          </a:p>
        </p:txBody>
      </p:sp>
      <p:pic>
        <p:nvPicPr>
          <p:cNvPr id="84995" name="Zástupný symbol pro obsah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1123720"/>
            <a:ext cx="3888432" cy="5667649"/>
          </a:xfrm>
        </p:spPr>
      </p:pic>
      <p:pic>
        <p:nvPicPr>
          <p:cNvPr id="84996" name="Zástupný symbol pro obsah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1198" y="1124744"/>
            <a:ext cx="3941488" cy="5733256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text 5"/>
          <p:cNvSpPr>
            <a:spLocks noGrp="1"/>
          </p:cNvSpPr>
          <p:nvPr>
            <p:ph type="body" idx="1"/>
          </p:nvPr>
        </p:nvSpPr>
        <p:spPr>
          <a:xfrm>
            <a:off x="683568" y="1412776"/>
            <a:ext cx="7772400" cy="1500187"/>
          </a:xfrm>
        </p:spPr>
        <p:txBody>
          <a:bodyPr/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10) Zásuvky a vidlice</a:t>
            </a:r>
          </a:p>
        </p:txBody>
      </p:sp>
    </p:spTree>
    <p:extLst>
      <p:ext uri="{BB962C8B-B14F-4D97-AF65-F5344CB8AC3E}">
        <p14:creationId xmlns:p14="http://schemas.microsoft.com/office/powerpoint/2010/main" val="2191795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Nadpis 1"/>
          <p:cNvSpPr>
            <a:spLocks noGrp="1"/>
          </p:cNvSpPr>
          <p:nvPr>
            <p:ph type="title"/>
          </p:nvPr>
        </p:nvSpPr>
        <p:spPr>
          <a:xfrm>
            <a:off x="444500" y="35773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Třídy ochran</a:t>
            </a:r>
          </a:p>
        </p:txBody>
      </p:sp>
      <p:pic>
        <p:nvPicPr>
          <p:cNvPr id="89091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82813" y="3284538"/>
            <a:ext cx="4752975" cy="2935287"/>
          </a:xfrm>
        </p:spPr>
      </p:pic>
      <p:pic>
        <p:nvPicPr>
          <p:cNvPr id="89092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1557338"/>
            <a:ext cx="49244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Nadpis 1"/>
          <p:cNvSpPr>
            <a:spLocks noGrp="1"/>
          </p:cNvSpPr>
          <p:nvPr>
            <p:ph type="title"/>
          </p:nvPr>
        </p:nvSpPr>
        <p:spPr>
          <a:xfrm>
            <a:off x="467544" y="1051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Zásuvky a vidlice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329238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Slouží k připojení elektrických přenosných spotřebičů na elektrickou síť.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Rozdělují se podle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způsobu montáže: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jako u spínačů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krytí: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jako u spínačů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tvaru kontaktů: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 válcovými kolíky 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 plochými kolíky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počtu pólů (fází):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různé napěťové a proudové soustavy (230V, 400V, 16A, 32A, 63A)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způsobu ochrany: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bez ochranného kontaktu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 ochranným kontaktem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způsobu spojení s pohyblivým vodičem: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rozebíratelné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nerozebíratelné (FLEXO)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Zvláštním typem jsou přístrojové nástrčky a přívodky.</a:t>
            </a:r>
          </a:p>
        </p:txBody>
      </p:sp>
      <p:pic>
        <p:nvPicPr>
          <p:cNvPr id="86020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60587"/>
            <a:ext cx="1692275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Zvláštní typy</a:t>
            </a:r>
          </a:p>
        </p:txBody>
      </p:sp>
      <p:pic>
        <p:nvPicPr>
          <p:cNvPr id="87043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628775"/>
            <a:ext cx="3014662" cy="2260600"/>
          </a:xfrm>
        </p:spPr>
      </p:pic>
      <p:pic>
        <p:nvPicPr>
          <p:cNvPr id="87044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628775"/>
            <a:ext cx="3024188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Ploché kolíky</a:t>
            </a:r>
          </a:p>
        </p:txBody>
      </p:sp>
      <p:pic>
        <p:nvPicPr>
          <p:cNvPr id="88067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36096" y="1556792"/>
            <a:ext cx="2976563" cy="22320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Nadpis 3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4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Bez ochranného kontaktu</a:t>
            </a:r>
            <a:r>
              <a:rPr lang="cs-CZ" altLang="cs-CZ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cs-CZ" altLang="cs-CZ" sz="24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ochranným kontaktem</a:t>
            </a:r>
          </a:p>
        </p:txBody>
      </p:sp>
      <p:pic>
        <p:nvPicPr>
          <p:cNvPr id="90115" name="Zástupný symbol pro obsah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484313"/>
            <a:ext cx="3394075" cy="2546350"/>
          </a:xfrm>
        </p:spPr>
      </p:pic>
      <p:pic>
        <p:nvPicPr>
          <p:cNvPr id="90116" name="Zástupný symbol pro obsah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4221163"/>
            <a:ext cx="3382962" cy="2538412"/>
          </a:xfrm>
        </p:spPr>
      </p:pic>
      <p:pic>
        <p:nvPicPr>
          <p:cNvPr id="90117" name="Zástupný symbol pro obsah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484313"/>
            <a:ext cx="316865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Zástupný symbol pro obsah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221163"/>
            <a:ext cx="316865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Kabely</a:t>
            </a:r>
          </a:p>
        </p:txBody>
      </p:sp>
      <p:pic>
        <p:nvPicPr>
          <p:cNvPr id="98307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628775"/>
            <a:ext cx="3744913" cy="4525963"/>
          </a:xfrm>
        </p:spPr>
      </p:pic>
      <p:pic>
        <p:nvPicPr>
          <p:cNvPr id="98308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341438"/>
            <a:ext cx="4811713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obsah 4"/>
          <p:cNvSpPr>
            <a:spLocks noGrp="1"/>
          </p:cNvSpPr>
          <p:nvPr>
            <p:ph sz="half" idx="1"/>
          </p:nvPr>
        </p:nvSpPr>
        <p:spPr>
          <a:xfrm>
            <a:off x="467544" y="12244"/>
            <a:ext cx="4038600" cy="4525962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Práce na elektrickém zařízení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(elektrická práce) - práce na elektrickém zařízení nebo v jeho blízkosti, například zkoušení a měření, oprava, výměna, údržba, úprava, rozšíření, montáž a revize.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Práce pod napětím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- veškeré práce, při které se osoba vědomě dostává do styku s živými částmi nebo zahrnuje do ochranného prostoru buď částmi svého těla, nářadím, vybavením nebo předměty, se kterými pracuje. 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Práce v blízkosti živých částí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- veškeré pracovní činnosti, při níž osoba zasahuje částmi svého těla, nářadím nebo jinými předměty do zóny přiblížení, aniž by zasahovala do ochranného prostoru.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Práce na zařízení bez napětí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- pracovní činnost na elektrických zařízeních, která nejsou pod napětím ani nábojem, vykonávaná po provedení všech měření a opatření zabraňujících elektrickému nebezpečí. 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half" idx="2"/>
          </p:nvPr>
        </p:nvSpPr>
        <p:spPr>
          <a:xfrm>
            <a:off x="4644008" y="0"/>
            <a:ext cx="4038600" cy="4525962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Zábrana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každé zařízení, které může, nebo nemusí mít izolaci, používané k zamezení přiblížení se k elektrickému zařízení nebo části elektrického zařízení, které představuje elektrické nebezpečí.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Přepážka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část zajišťující ochranu před přímým kontaktem z každého obvyklého směru přístupu.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Kryt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- část zajišťující ochranu zařízení před určitými vnějšími vlivy a ve všech směrech ochranu před přímým dotykem živých částí.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Malé napětí ELV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- normálně nepřevyšuje 50V AC nebo 120V DC buď mezi vodiči, nebo vodiči a zemí, toto zahrnuje SELV, PELV a FELV.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Nízké napětí LV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- normálně nepřevyšuje AC 1000V nebo DC 1500V.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Vysoké napětí HV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- normálně převyšuje AC 1000V nebo DC 1500V.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Nadpis 1"/>
          <p:cNvSpPr>
            <a:spLocks noGrp="1"/>
          </p:cNvSpPr>
          <p:nvPr>
            <p:ph type="title"/>
          </p:nvPr>
        </p:nvSpPr>
        <p:spPr>
          <a:xfrm>
            <a:off x="467544" y="11266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Značení kabelů písmeny</a:t>
            </a:r>
          </a:p>
        </p:txBody>
      </p:sp>
      <p:pic>
        <p:nvPicPr>
          <p:cNvPr id="99331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28775"/>
            <a:ext cx="8229600" cy="399097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71" y="4293096"/>
            <a:ext cx="41783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Nadpis 1"/>
          <p:cNvSpPr>
            <a:spLocks noGrp="1"/>
          </p:cNvSpPr>
          <p:nvPr>
            <p:ph type="title"/>
          </p:nvPr>
        </p:nvSpPr>
        <p:spPr>
          <a:xfrm>
            <a:off x="467544" y="23142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Zásuvkové obvody 230 V</a:t>
            </a:r>
          </a:p>
        </p:txBody>
      </p:sp>
      <p:sp>
        <p:nvSpPr>
          <p:cNvPr id="91140" name="Zástupný symbol pro obsah 2"/>
          <p:cNvSpPr>
            <a:spLocks noGrp="1"/>
          </p:cNvSpPr>
          <p:nvPr>
            <p:ph idx="1"/>
          </p:nvPr>
        </p:nvSpPr>
        <p:spPr>
          <a:xfrm>
            <a:off x="179512" y="1124744"/>
            <a:ext cx="5705475" cy="496093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Určeny pro připojování spotřebičů do zásuvek v rozvodu 230 V.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 tento obvod je možné taky pevně připojit spotřebiče do celkového příkonu 2000 kVA.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 jeden zásuvkový okruh lze připojit nejvíce 10 zásuvkových vývodů, (dvojzásuvka je považována za jeden vývod).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Jmenovitý proud jističe nebo pojistky - 16 A 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Umístění zásuvky a spínače nad pracovní plochou - 115 cm nad zemí.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Doporučené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umístění přívodů 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Pokud je v objektu použito víc napěťových soustav, musí být pro každou soustavu použity jiné druhy zásuvek.</a:t>
            </a:r>
          </a:p>
        </p:txBody>
      </p:sp>
      <p:pic>
        <p:nvPicPr>
          <p:cNvPr id="91141" name="Zástupný symbol pro obsah 3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2675" y="1417638"/>
            <a:ext cx="2981325" cy="1906587"/>
          </a:xfrm>
        </p:spPr>
      </p:pic>
      <p:pic>
        <p:nvPicPr>
          <p:cNvPr id="91142" name="Obráze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3500438"/>
            <a:ext cx="2762250" cy="281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611560" y="404664"/>
            <a:ext cx="7920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Vyhláška č. 268/2009 Sb., o technických požadavcích na stavby předepisuje, že zásuvky se jmenovitým proudem nepřesahujícím 16 A musí splňovat národně stanovené parametry. Tyto parametry (rozměry a vzdálenosti zdířek a kolíků) jsou uvedeny v mezinárodním dokumentu IEC/TR 60083.</a:t>
            </a:r>
          </a:p>
        </p:txBody>
      </p:sp>
      <p:sp>
        <p:nvSpPr>
          <p:cNvPr id="5" name="Obdélník 4"/>
          <p:cNvSpPr/>
          <p:nvPr/>
        </p:nvSpPr>
        <p:spPr>
          <a:xfrm>
            <a:off x="529189" y="1700808"/>
            <a:ext cx="808562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Plynoměry a jejich přemosťováním se zabývá ČSN EN 1775 (38 6441) a TPG 704 01, kde je odkaz na čl. 2.6. TPG 934 01 - Vodivé propojení - trvalé nebo přenosné elektricky vodivé propojení vstupního a výstupního potrubí plynoměrů. Propojení musí odpovídat ČSN 33 2000-3, ČSN 33 2000-4-41 a ČSN 33 2030 (tomuto požadavku vyhovuje vodivé propojení např. ocelovým pozinkovaným drátem o průměru 8 mm, páskem 20 mm x 2,5 mm, popř. měděným vodičem průřezu 6mm2. Pokud jsou použity přírubové spoje, musí mít nejméně 2 spojovací šrouby vějířovité podložky.</a:t>
            </a:r>
          </a:p>
        </p:txBody>
      </p:sp>
    </p:spTree>
    <p:extLst>
      <p:ext uri="{BB962C8B-B14F-4D97-AF65-F5344CB8AC3E}">
        <p14:creationId xmlns:p14="http://schemas.microsoft.com/office/powerpoint/2010/main" val="33744885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Zástupný symbol pro obsah 2"/>
          <p:cNvSpPr>
            <a:spLocks noGrp="1"/>
          </p:cNvSpPr>
          <p:nvPr>
            <p:ph idx="1"/>
          </p:nvPr>
        </p:nvSpPr>
        <p:spPr>
          <a:xfrm>
            <a:off x="539552" y="116632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Obvod pro pračku: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 v objektech řešen z důvodů automatických nebo vyhřívaných praček samostatně.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Jmenovitý proud jističe nebo pojistky - 16 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Pro zásuvky s venkovním umístěním platí: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Tam, kde je ochrana zajištěna samočinným odpojením od zdroje napájení, musí být pro ochranu zásuvek se jmenovitým proudem do 20 A použit proudový chránič s vybavovacím proudem 30 mA.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Master-</a:t>
            </a:r>
            <a:r>
              <a:rPr lang="cs-CZ" altLang="cs-CZ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slave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Zásuvka, do které je připojen klíčový spotřebič (počítač) ovládá zapnutí podřízených zásuvek (slave).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Obvody umístěné v koncovce měří odběr master zásuvky.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Když proud touto zásuvkou po vypnutí počítače klesne pod nastavenou mez, odpojí se ostatní zásuvky určené pro napájení například tiskárny, monitoru, modemu.</a:t>
            </a:r>
          </a:p>
        </p:txBody>
      </p:sp>
      <p:pic>
        <p:nvPicPr>
          <p:cNvPr id="92163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24" y="4437112"/>
            <a:ext cx="3431043" cy="2574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4424979"/>
            <a:ext cx="3219853" cy="2542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Nadpis 1"/>
          <p:cNvSpPr>
            <a:spLocks noGrp="1"/>
          </p:cNvSpPr>
          <p:nvPr>
            <p:ph type="title"/>
          </p:nvPr>
        </p:nvSpPr>
        <p:spPr>
          <a:xfrm>
            <a:off x="467544" y="11266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Pohyblivý přívod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Se samostatnými pohyblivými přívody pro elektrické spotřebiče určenými pro pevné připojení, musí být dodáváno bezpečnostní upozornění obsahující zejména: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popis významu barevného kódu volných vývodů žil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upozornění, že ochranný vodič označený barevnou kombinací zelená/žlutá smí být připojen výhradně na ochrannou svorku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spotřebiče třídy ochrany I označenou symbolem „zem“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a že tento typ přívodu nesmí být použit pro spotřebiče třídy ochrany II označené symbolem „dvojitý čtverec“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 přívodů určených výhradně pro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spotřebiče třídy ochrany II označené symbolem „dvojitý čtverec“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upozornění, že jsou použitelné jen pro tyto spotřebiče a nesmějí být použity pro spotřebiče třídy ochrany I, vyžadující připojení ochranného vodiče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Nadpis 3"/>
          <p:cNvSpPr>
            <a:spLocks noGrp="1"/>
          </p:cNvSpPr>
          <p:nvPr>
            <p:ph type="title"/>
          </p:nvPr>
        </p:nvSpPr>
        <p:spPr>
          <a:xfrm>
            <a:off x="467544" y="33505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Druhy přívodů</a:t>
            </a:r>
            <a:r>
              <a:rPr lang="cs-CZ" altLang="cs-CZ" sz="1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altLang="cs-CZ" sz="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altLang="cs-CZ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altLang="cs-CZ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Elektrický předmět může být připojen k instalaci následujícími způsoby (ČSN 34 0350)</a:t>
            </a:r>
          </a:p>
        </p:txBody>
      </p:sp>
      <p:sp>
        <p:nvSpPr>
          <p:cNvPr id="2" name="Zástupný symbol pro obsah 1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445125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Pevné připojení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Povoleno jen u připevněných nepohyblivých zařízení. Příkladem mohou být pevně instalovaná (stropní, nástěnná) svítidla.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Poddajný přívod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 pevně připojen k instalaci i předmětu, ale umožňuje malý pohyb předmětu. Musí být proveden šňůrou s lanovými vodiči patřičné odolnosti a oboustranně odlehčen od mechanického namáhání.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Pohyblivý přívod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 na jedné straně opatřen vidlicí pro připojení do zásuvky instalace, na druhé nástrčkou nebo pevně připojen k elektrickému předmětu. Používá se k připojení přenosných a pojezdných předmětů k pevnému rozvodu.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 rozlišuje pohyblivé přívody: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pevně připojené, které jsou vybaveny na jednom konci vidlicí a druhý konec je připojen do svorek elektrického předmětu (např. přívod vrtačky)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oddělitelné, které jsou vybaveny na jednom konci vidlicí a na druhém konci nástrčkou k zasunutí  do přívodky elektrického předmětu (např. přívod k PC)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prodlužovací, které jsou vybaveny na jednom konci vidlicí a na druhém konci pohyblivou zásuvkou.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Pohyblivý přívod musí být proveden šňůrou s lanovými vodiči patřičné odolnosti proti vlivům prostředí a musí mít potřebné vlastnosti pro jejich použití (ohebnost, povrch, trvanlivost …), které zajišťují bezpečný provoz přívodu i připojovaného předmětu.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Nadpis 1"/>
          <p:cNvSpPr>
            <a:spLocks noGrp="1"/>
          </p:cNvSpPr>
          <p:nvPr>
            <p:ph type="title"/>
          </p:nvPr>
        </p:nvSpPr>
        <p:spPr>
          <a:xfrm>
            <a:off x="467544" y="21629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Provedení </a:t>
            </a:r>
          </a:p>
        </p:txBody>
      </p:sp>
      <p:sp>
        <p:nvSpPr>
          <p:cNvPr id="95236" name="Zástupný symbol pro obsah 2"/>
          <p:cNvSpPr>
            <a:spLocks noGrp="1"/>
          </p:cNvSpPr>
          <p:nvPr>
            <p:ph idx="1"/>
          </p:nvPr>
        </p:nvSpPr>
        <p:spPr>
          <a:xfrm>
            <a:off x="539552" y="1325556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Šňůry pohyblivých přívodů musí být v místě připojení  spolehlivě odlehčeny od tahu, zajištěny proti posunutí či vytržení a proti zkroucení žil. Vstupní otvory pro šňůry musí být upraveny tak, aby se šňůra nelámala nebo jinak nepoškodila.</a:t>
            </a:r>
          </a:p>
          <a:p>
            <a:pPr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Ochranná žíla musí být na obou koncích kabelu zbaveného izolace tak dlouhá, aby při případném vytržení šňůry ze svorek byla namáhána tahem až po přerušení (vytržení) všech pracovních žil –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 PE se musí přetrhnout jako poslední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Oddělitelné pohyblivé přívody musí být opatřeny vidlicí i nástrčkou na tentýž jmenovitý proud a totéž jmenovité napětí.</a:t>
            </a:r>
          </a:p>
          <a:p>
            <a:pPr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Vidlice i nástrčka musí mít stejný počet pólů. Zásuvky a vidlice musí být u pohyblivých přívodů použity tak, aby se na kolících nezapojených vidlic v žádném případě nemohlo objevit napětí. Zhotovování přívodů s vidlicemi na obou koncích je proto zakázáno. </a:t>
            </a:r>
          </a:p>
          <a:p>
            <a:pPr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Pohyblivé přívody s ochranným vodičem (pro připojení předmětů třídy I) musí mít vidlici i nástrčku s ochranným kontaktem.</a:t>
            </a:r>
          </a:p>
          <a:p>
            <a:pPr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Pohyblivé přívody bez ochranného kontaktu musí být provedeny jen jako neoddělitelně spojené s vidlicí a na druhém konci buď pevně připojené ke svorkám elektrického předmětu třídy II nebo III, anebo opatřené nezáměnnou nástrčkou bez ochranného kontaktu určenou pro přívodky elektrických předmětů třídy II nebo III.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Prodlužovací přívod</a:t>
            </a:r>
          </a:p>
        </p:txBody>
      </p:sp>
      <p:pic>
        <p:nvPicPr>
          <p:cNvPr id="96259" name="Zástupný symbol pro obsah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8275" y="1422400"/>
            <a:ext cx="2076450" cy="4506913"/>
          </a:xfrm>
        </p:spPr>
      </p:pic>
      <p:sp>
        <p:nvSpPr>
          <p:cNvPr id="96260" name="Zástupný symbol pro obsah 4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Se samostatnými prodlužovacími přívody má být dodáváno bezpečnostní upozornění obsahující text: „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Nezasahujte do zapojení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“.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 prodlužovacích přívodů, které jsou navinuty na cívce (svinovací) má být vyznačena proudová nebo výkonová zatížitelnost při svinutém a rozvinutém stavu.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371" y="4284714"/>
            <a:ext cx="2592908" cy="194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ovéPole 1"/>
          <p:cNvSpPr txBox="1"/>
          <p:nvPr/>
        </p:nvSpPr>
        <p:spPr>
          <a:xfrm>
            <a:off x="323528" y="6488668"/>
            <a:ext cx="8522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PŘÍSNÝ ZÁKAZ VÝROBY A PROVOZOVÁNÍ PRODLUŽOVACÍHO PŘÍVODU JEN SE DVĚMA VODIČI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Nadpis 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Zásuvky 400 V</a:t>
            </a:r>
          </a:p>
        </p:txBody>
      </p:sp>
      <p:pic>
        <p:nvPicPr>
          <p:cNvPr id="97283" name="Zástupný symbol pro obsah 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3325" y="1628800"/>
            <a:ext cx="4520675" cy="1350516"/>
          </a:xfrm>
        </p:spPr>
      </p:pic>
      <p:pic>
        <p:nvPicPr>
          <p:cNvPr id="97284" name="Obráze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717032"/>
            <a:ext cx="3580238" cy="257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ástupný symbol pro obsah 3"/>
          <p:cNvSpPr>
            <a:spLocks noGrp="1"/>
          </p:cNvSpPr>
          <p:nvPr>
            <p:ph sz="half" idx="1"/>
          </p:nvPr>
        </p:nvSpPr>
        <p:spPr>
          <a:xfrm>
            <a:off x="323528" y="1628800"/>
            <a:ext cx="4402138" cy="45259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 jeden třífázový obvod lze připojit několik třífázových zásuvek, které jsou konstrukčně řešeny na stejný jmenovitý proud.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Zásuvkové obvody smějí být jištěny jističem odpovídajícím nejvýše jmenovitému proudu zásuvky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cs-CZ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755576" y="1484784"/>
            <a:ext cx="7772400" cy="1500187"/>
          </a:xfrm>
        </p:spPr>
        <p:txBody>
          <a:bodyPr/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10) Spojovací a izolační materiál</a:t>
            </a:r>
          </a:p>
        </p:txBody>
      </p:sp>
    </p:spTree>
    <p:extLst>
      <p:ext uri="{BB962C8B-B14F-4D97-AF65-F5344CB8AC3E}">
        <p14:creationId xmlns:p14="http://schemas.microsoft.com/office/powerpoint/2010/main" val="2314858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67544" y="692696"/>
            <a:ext cx="4038600" cy="4525963"/>
          </a:xfrm>
        </p:spPr>
        <p:txBody>
          <a:bodyPr/>
          <a:lstStyle/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Poruchový proud -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proud protékající daným bodem poruchy vzniklé porušením izolace.</a:t>
            </a:r>
          </a:p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Dotykový proud -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proud procházející lidským tělem nebo tělem zvířete, které se dotýká jedné nebo více přístupných částí instalace nebo zařízení.</a:t>
            </a:r>
          </a:p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Proud přetížení -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nadproud, který vznikne v obvodu a který není způsoben zkratem nebo zemním spojením.</a:t>
            </a:r>
          </a:p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Jmenovitý proud -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proud stanovený výrobcem, většinou při okolní teplotě 40°C, který může trvale protékat konektorem, tzn. současně všemi kontakty, které jsou připojeny na největší možné vodiče, přičemž nesmí být překročena horní mezní teplota.</a:t>
            </a:r>
          </a:p>
          <a:p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4008" y="0"/>
            <a:ext cx="4038600" cy="4525963"/>
          </a:xfrm>
        </p:spPr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Elektrická instalace (budov)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– sestava vzájemně spojených elektrických předmětů, mající koordinované charakteristiky, sloužící k plnění jednoho nebo několika určených úkolů. 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Elektrický spotřebič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– zařízení určené k přeměně elektrické energie v jiný druh energie, např. světlo, teplo, mechanickou energii. 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Živá část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– vodič nebo vodivá část určená k tomu, aby při normálním provozu byla pod napětím, včetně nulového vodiče, ale podle úmluvy nezahrnuje vodič PEN, vodič PEM nebo vodič PEL. 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Neživá část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– vodivá část zařízení, které se lze dotknout a která není obvykle živá, ale která se může stát živou v případě poruchy základní izolace. 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Obvyklé zacházení s elektrickým zařízením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– je takové, kdy zařízení plní funkci, k jaké je určeno podle návodu a pokynů výrobce a uživatel podle nich se zařízením zachází a do zařízení nezasahuje.</a:t>
            </a:r>
          </a:p>
          <a:p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5513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Nadpis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Spojovací a izolační materiály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79512" y="1310481"/>
            <a:ext cx="8229600" cy="4525962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Spojovací materiály jsou např. :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jednopólové krabicové spojky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vícepólové krabicové spojky - věneček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vícepólová přístrojová svorkovnice - čokoláda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řadové svorkovnice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ochranné svorky na připojení potrubí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svorkovnice- nulovací můstky</a:t>
            </a:r>
          </a:p>
        </p:txBody>
      </p:sp>
      <p:pic>
        <p:nvPicPr>
          <p:cNvPr id="115716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4" y="1014422"/>
            <a:ext cx="2124075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7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353" y="2777331"/>
            <a:ext cx="2124075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8" name="Obráze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42" y="4601390"/>
            <a:ext cx="2124075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9" name="Obráze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26" y="3818175"/>
            <a:ext cx="1501775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20" name="Obráze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5109244"/>
            <a:ext cx="1500187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Přímá spojnice se šipkou 9"/>
          <p:cNvCxnSpPr/>
          <p:nvPr/>
        </p:nvCxnSpPr>
        <p:spPr>
          <a:xfrm flipV="1">
            <a:off x="3468687" y="1620838"/>
            <a:ext cx="3335338" cy="189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se šipkou 11"/>
          <p:cNvCxnSpPr/>
          <p:nvPr/>
        </p:nvCxnSpPr>
        <p:spPr>
          <a:xfrm>
            <a:off x="4155940" y="2022484"/>
            <a:ext cx="2736850" cy="1168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se šipkou 13"/>
          <p:cNvCxnSpPr/>
          <p:nvPr/>
        </p:nvCxnSpPr>
        <p:spPr>
          <a:xfrm>
            <a:off x="4067174" y="2606684"/>
            <a:ext cx="2914382" cy="26011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724" name="Obrázek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56" y="4855975"/>
            <a:ext cx="1236663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25" name="Obrázek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19" y="4909949"/>
            <a:ext cx="119697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Přímá spojnice se šipkou 27"/>
          <p:cNvCxnSpPr/>
          <p:nvPr/>
        </p:nvCxnSpPr>
        <p:spPr>
          <a:xfrm flipH="1">
            <a:off x="1547813" y="3436938"/>
            <a:ext cx="411162" cy="3698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se šipkou 30"/>
          <p:cNvCxnSpPr/>
          <p:nvPr/>
        </p:nvCxnSpPr>
        <p:spPr>
          <a:xfrm flipH="1">
            <a:off x="1547813" y="3105150"/>
            <a:ext cx="2124075" cy="1946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Přímá spojnice se šipkou 32"/>
          <p:cNvCxnSpPr/>
          <p:nvPr/>
        </p:nvCxnSpPr>
        <p:spPr>
          <a:xfrm flipH="1">
            <a:off x="2741613" y="3140075"/>
            <a:ext cx="930275" cy="1641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Zástupný symbol pro obsah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025" y="333375"/>
            <a:ext cx="4371975" cy="6011863"/>
          </a:xfrm>
        </p:spPr>
      </p:pic>
      <p:pic>
        <p:nvPicPr>
          <p:cNvPr id="116739" name="Zástupný symbol pro obsah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463" y="333375"/>
            <a:ext cx="4371975" cy="6011863"/>
          </a:xfrm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490700"/>
            <a:ext cx="1556137" cy="1375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Nadpis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Izolační materiály</a:t>
            </a:r>
            <a:endParaRPr lang="cs-CZ" altLang="cs-CZ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763" name="Zástupný symbol pro obsah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525962"/>
          </a:xfrm>
        </p:spPr>
        <p:txBody>
          <a:bodyPr/>
          <a:lstStyle/>
          <a:p>
            <a:pPr eaLnBrk="1" hangingPunct="1">
              <a:buFont typeface="Calibri" panose="020F0502020204030204" pitchFamily="34" charset="0"/>
              <a:buAutoNum type="alphaLcParenR"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izolační desky - krycí masky jističů,….</a:t>
            </a:r>
          </a:p>
          <a:p>
            <a:pPr eaLnBrk="1" hangingPunct="1">
              <a:buFont typeface="Calibri" panose="020F0502020204030204" pitchFamily="34" charset="0"/>
              <a:buAutoNum type="alphaLcParenR"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izolační trubky - bužírky</a:t>
            </a:r>
          </a:p>
          <a:p>
            <a:pPr eaLnBrk="1" hangingPunct="1">
              <a:buFont typeface="Calibri" panose="020F0502020204030204" pitchFamily="34" charset="0"/>
              <a:buAutoNum type="alphaLcParenR"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izolační páska textilní</a:t>
            </a:r>
          </a:p>
          <a:p>
            <a:pPr eaLnBrk="1" hangingPunct="1">
              <a:buFont typeface="Calibri" panose="020F0502020204030204" pitchFamily="34" charset="0"/>
              <a:buAutoNum type="alphaLcParenR"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izolační páska z PVC</a:t>
            </a:r>
          </a:p>
          <a:p>
            <a:pPr eaLnBrk="1" hangingPunct="1">
              <a:buFont typeface="Calibri" panose="020F0502020204030204" pitchFamily="34" charset="0"/>
              <a:buAutoNum type="alphaLcParenR"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samospojovací pásky</a:t>
            </a:r>
          </a:p>
        </p:txBody>
      </p:sp>
      <p:pic>
        <p:nvPicPr>
          <p:cNvPr id="117764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5263"/>
            <a:ext cx="21605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Obráze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4005263"/>
            <a:ext cx="21605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6" name="TextovéPole 7"/>
          <p:cNvSpPr txBox="1">
            <a:spLocks noChangeArrowheads="1"/>
          </p:cNvSpPr>
          <p:nvPr/>
        </p:nvSpPr>
        <p:spPr bwMode="auto">
          <a:xfrm>
            <a:off x="2309813" y="5173663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cs-CZ" altLang="cs-CZ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117767" name="TextovéPole 9"/>
          <p:cNvSpPr txBox="1">
            <a:spLocks noChangeArrowheads="1"/>
          </p:cNvSpPr>
          <p:nvPr/>
        </p:nvSpPr>
        <p:spPr bwMode="auto">
          <a:xfrm>
            <a:off x="5724525" y="4013200"/>
            <a:ext cx="35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cs-CZ" altLang="cs-CZ"/>
              <a:t>c)</a:t>
            </a:r>
          </a:p>
        </p:txBody>
      </p:sp>
      <p:sp>
        <p:nvSpPr>
          <p:cNvPr id="117768" name="TextovéPole 11"/>
          <p:cNvSpPr txBox="1">
            <a:spLocks noChangeArrowheads="1"/>
          </p:cNvSpPr>
          <p:nvPr/>
        </p:nvSpPr>
        <p:spPr bwMode="auto">
          <a:xfrm>
            <a:off x="5003800" y="5103813"/>
            <a:ext cx="377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cs-CZ" altLang="cs-CZ"/>
              <a:t>d)</a:t>
            </a:r>
          </a:p>
        </p:txBody>
      </p:sp>
      <p:sp>
        <p:nvSpPr>
          <p:cNvPr id="117769" name="TextovéPole 13"/>
          <p:cNvSpPr txBox="1">
            <a:spLocks noChangeArrowheads="1"/>
          </p:cNvSpPr>
          <p:nvPr/>
        </p:nvSpPr>
        <p:spPr bwMode="auto">
          <a:xfrm>
            <a:off x="4572000" y="4013200"/>
            <a:ext cx="369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cs-CZ" altLang="cs-CZ"/>
              <a:t>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683568" y="1340768"/>
            <a:ext cx="7772400" cy="1500187"/>
          </a:xfrm>
        </p:spPr>
        <p:txBody>
          <a:bodyPr/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11) Ochrany</a:t>
            </a:r>
          </a:p>
        </p:txBody>
      </p:sp>
    </p:spTree>
    <p:extLst>
      <p:ext uri="{BB962C8B-B14F-4D97-AF65-F5344CB8AC3E}">
        <p14:creationId xmlns:p14="http://schemas.microsoft.com/office/powerpoint/2010/main" val="38010155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Ochrana krytím (IPxx)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2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Klasifikace různých stupňů ochrany dle ČSN EN 60 529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Jednou z nejzákladnějších částí elektrického zařízení je kryt.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Ochrana krytem může sloužit: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 ochraně osob před dotykem nebo přiblížením k živým částem nízkého nebo vysokého napětí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 ochraně před vniknutím cizích částí do zařízení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Stupeň krytu se vyjadřuje kódem složeným z písmen IP a kombinací dvou čísel - např. IP 20 a dalšími nepovinnými písmeny.</a:t>
            </a:r>
          </a:p>
        </p:txBody>
      </p:sp>
      <p:graphicFrame>
        <p:nvGraphicFramePr>
          <p:cNvPr id="4" name="Tabulk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33053"/>
              </p:ext>
            </p:extLst>
          </p:nvPr>
        </p:nvGraphicFramePr>
        <p:xfrm>
          <a:off x="23438" y="3886467"/>
          <a:ext cx="8928100" cy="2965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169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711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číslice kódu</a:t>
                      </a: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vniknutím cizích pevných těles</a:t>
                      </a: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dotykem nebezpečných živých částí</a:t>
                      </a:r>
                    </a:p>
                  </a:txBody>
                  <a:tcPr marL="91431" marR="91431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</a:t>
                      </a: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nechráněno</a:t>
                      </a: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nechráněno</a:t>
                      </a:r>
                    </a:p>
                  </a:txBody>
                  <a:tcPr marL="91431" marR="91431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1x</a:t>
                      </a: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průměru 50 mm</a:t>
                      </a:r>
                      <a:endParaRPr lang="cs-CZ" sz="1400" baseline="30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hřbetem ruky</a:t>
                      </a:r>
                    </a:p>
                  </a:txBody>
                  <a:tcPr marL="91431" marR="91431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2x</a:t>
                      </a: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průměru 12,5 mm</a:t>
                      </a:r>
                      <a:endParaRPr lang="cs-CZ" sz="1400" baseline="30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prstem</a:t>
                      </a:r>
                    </a:p>
                  </a:txBody>
                  <a:tcPr marL="91431" marR="91431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3x</a:t>
                      </a: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průměru 2,5 mm</a:t>
                      </a:r>
                      <a:endParaRPr lang="cs-CZ" sz="1400" baseline="30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nástrojem</a:t>
                      </a:r>
                    </a:p>
                  </a:txBody>
                  <a:tcPr marL="91431" marR="91431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4x</a:t>
                      </a: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průměru 1 mm</a:t>
                      </a:r>
                      <a:endParaRPr lang="cs-CZ" sz="1400" baseline="30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drátem</a:t>
                      </a:r>
                    </a:p>
                  </a:txBody>
                  <a:tcPr marL="91431" marR="91431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5x</a:t>
                      </a: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průměru 1 mm</a:t>
                      </a: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ochrana před prachem</a:t>
                      </a:r>
                      <a:endParaRPr lang="cs-CZ" sz="1400" baseline="30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drátem</a:t>
                      </a:r>
                    </a:p>
                  </a:txBody>
                  <a:tcPr marL="91431" marR="91431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6x</a:t>
                      </a: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průměru 1 mm</a:t>
                      </a: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prachotěsné</a:t>
                      </a:r>
                      <a:endParaRPr lang="cs-CZ" sz="1400" baseline="30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1" marR="91431" marT="45700" marB="457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drátem</a:t>
                      </a:r>
                    </a:p>
                  </a:txBody>
                  <a:tcPr marL="91431" marR="91431" marT="45700" marB="457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Ochrana krytím (IPxx)</a:t>
            </a:r>
            <a:endParaRPr lang="cs-CZ" altLang="cs-CZ" sz="2800" dirty="0">
              <a:solidFill>
                <a:srgbClr val="0070C0"/>
              </a:solidFill>
            </a:endParaRPr>
          </a:p>
        </p:txBody>
      </p:sp>
      <p:sp>
        <p:nvSpPr>
          <p:cNvPr id="119811" name="Zástupný symbol pro obsah 2"/>
          <p:cNvSpPr>
            <a:spLocks noGrp="1"/>
          </p:cNvSpPr>
          <p:nvPr>
            <p:ph idx="1"/>
          </p:nvPr>
        </p:nvSpPr>
        <p:spPr>
          <a:xfrm>
            <a:off x="457200" y="5229225"/>
            <a:ext cx="8229600" cy="151288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 případě, že se některá vlastnost nevyžaduje, označí se písmenem X - př. IP 2X - ochrana před dotykem nebezpečných částí prstem, bez určení ochrany proti vniknutí vody.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9K ochrana proti vysokotlakému čištění proudem páry – voda dopadající na zařízení ve všech směrech pod velmi vysokým tlakem nesmí mít žádné škodlivé účinky na zařízení: tlak vody 100 barů; teplota vody 80 °C ( toto značení odpovídá normě DIN 40050-9(</a:t>
            </a:r>
          </a:p>
        </p:txBody>
      </p:sp>
      <p:graphicFrame>
        <p:nvGraphicFramePr>
          <p:cNvPr id="4" name="Tabulka 3"/>
          <p:cNvGraphicFramePr>
            <a:graphicFrameLocks noGrp="1"/>
          </p:cNvGraphicFramePr>
          <p:nvPr/>
        </p:nvGraphicFramePr>
        <p:xfrm>
          <a:off x="107950" y="1341438"/>
          <a:ext cx="89281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880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číslice kódu</a:t>
                      </a:r>
                    </a:p>
                  </a:txBody>
                  <a:tcPr marL="91431" marR="91431" anchor="ctr"/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ochrana před vniknutím vody</a:t>
                      </a:r>
                    </a:p>
                  </a:txBody>
                  <a:tcPr marL="91431" marR="91431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1431" marR="91431" anchor="ctr"/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nechráněno</a:t>
                      </a:r>
                    </a:p>
                  </a:txBody>
                  <a:tcPr marL="91431" marR="91431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1431" marR="91431" anchor="ctr"/>
                </a:tc>
                <a:tc>
                  <a:txBody>
                    <a:bodyPr/>
                    <a:lstStyle/>
                    <a:p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chráněno proti svisle kapajícím kapkám</a:t>
                      </a:r>
                    </a:p>
                  </a:txBody>
                  <a:tcPr marL="91431" marR="91431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1431" marR="9143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chráněno proti kapkám dopadajícím svisle do úhlu 15</a:t>
                      </a:r>
                      <a:r>
                        <a:rPr lang="cs-CZ" sz="1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91431" marR="91431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1431" marR="9143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chráněno proti šikmo dopadající vodě až do úhlu 60</a:t>
                      </a:r>
                      <a:r>
                        <a:rPr lang="cs-CZ" sz="140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</a:p>
                  </a:txBody>
                  <a:tcPr marL="91431" marR="91431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1431" marR="9143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chráněno proti stříkající vodě z různého směru</a:t>
                      </a:r>
                    </a:p>
                  </a:txBody>
                  <a:tcPr marL="91431" marR="91431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1431" marR="9143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chráněno proti tryskající vodě z různého směru</a:t>
                      </a:r>
                    </a:p>
                  </a:txBody>
                  <a:tcPr marL="91431" marR="91431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1431" marR="9143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chráněno proti intenzivně tryskající vodě</a:t>
                      </a:r>
                    </a:p>
                  </a:txBody>
                  <a:tcPr marL="91431" marR="91431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1431" marR="9143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chráněno proti účinků dočasného ponoření</a:t>
                      </a:r>
                    </a:p>
                  </a:txBody>
                  <a:tcPr marL="91431" marR="91431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1431" marR="9143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chráněno proti účinkům trvalého ponoření</a:t>
                      </a:r>
                    </a:p>
                  </a:txBody>
                  <a:tcPr marL="91431" marR="91431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Ochrana krytím (IPxx)</a:t>
            </a:r>
            <a:endParaRPr lang="cs-CZ" altLang="cs-CZ" sz="2800" dirty="0">
              <a:solidFill>
                <a:srgbClr val="0070C0"/>
              </a:solidFill>
            </a:endParaRPr>
          </a:p>
        </p:txBody>
      </p:sp>
      <p:sp>
        <p:nvSpPr>
          <p:cNvPr id="120835" name="Zástupný symbol pro obsah 3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Přídavné nepovinné písmeno a doplňkové nepovinné písmeno: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A - ochrana před dotykem nebezpečných částí hřbetem ruky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B - ochrana před dotykem nebezpečných částí prstem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C - ochrana před dotykem nebezpečných částí nástrojem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D - ochrana před dotykem nebezpečných částí drátem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H - zařízení vysokého napětí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 - zařízení během zkoušky pod vodou v pohybu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 - zařízení během zkoušky pod vodou v klidu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W - povětrnostní podmínky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Ochrana krytím (IPxx)</a:t>
            </a:r>
            <a:endParaRPr lang="cs-CZ" altLang="cs-CZ" sz="2800" dirty="0">
              <a:solidFill>
                <a:srgbClr val="0070C0"/>
              </a:solidFill>
            </a:endParaRPr>
          </a:p>
        </p:txBody>
      </p:sp>
      <p:pic>
        <p:nvPicPr>
          <p:cNvPr id="121859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90700"/>
            <a:ext cx="8229600" cy="41449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1259632" y="119675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u="sng" dirty="0">
                <a:latin typeface="Arial" panose="020B0604020202020204" pitchFamily="34" charset="0"/>
                <a:cs typeface="Arial" panose="020B0604020202020204" pitchFamily="34" charset="0"/>
              </a:rPr>
              <a:t>Polohou</a:t>
            </a:r>
          </a:p>
          <a:p>
            <a:endParaRPr lang="cs-CZ" dirty="0"/>
          </a:p>
        </p:txBody>
      </p:sp>
      <p:sp>
        <p:nvSpPr>
          <p:cNvPr id="5" name="TextovéPole 4"/>
          <p:cNvSpPr txBox="1"/>
          <p:nvPr/>
        </p:nvSpPr>
        <p:spPr>
          <a:xfrm>
            <a:off x="1316354" y="2204865"/>
            <a:ext cx="131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u="sng" dirty="0">
                <a:latin typeface="Arial" panose="020B0604020202020204" pitchFamily="34" charset="0"/>
                <a:cs typeface="Arial" panose="020B0604020202020204" pitchFamily="34" charset="0"/>
              </a:rPr>
              <a:t>zábranou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1427794" y="5253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u="sng" dirty="0">
                <a:latin typeface="Arial" panose="020B0604020202020204" pitchFamily="34" charset="0"/>
                <a:cs typeface="Arial" panose="020B0604020202020204" pitchFamily="34" charset="0"/>
              </a:rPr>
              <a:t>krytím</a:t>
            </a:r>
          </a:p>
        </p:txBody>
      </p:sp>
    </p:spTree>
    <p:extLst>
      <p:ext uri="{BB962C8B-B14F-4D97-AF65-F5344CB8AC3E}">
        <p14:creationId xmlns:p14="http://schemas.microsoft.com/office/powerpoint/2010/main" val="33805289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Zkušebny</a:t>
            </a:r>
          </a:p>
        </p:txBody>
      </p:sp>
      <p:pic>
        <p:nvPicPr>
          <p:cNvPr id="122883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7550" y="1233488"/>
            <a:ext cx="7708900" cy="560546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Údržba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423988"/>
            <a:ext cx="8229600" cy="4525962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Účelem údržby je udržet elektrické zařízení v provozuschopném a bezpečném stavu. Údržba může sestávat z preventivní údržby, která je vykonávána na základě běžných postupů s cílem zabránit poruše a udržovat zařízení v provozním stavu, nebo opravné údržby, kterou se opravují nebo nahrazují opotřebované části.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Existují dva druhy údržby: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Při které se vyskytuje riziko zranění elektrickým proudem, zkratem nebo obloukem, a proto musejí být používány odpovídající pracovní postupy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Při kterých konstrukce zařízení umožňuje, aby určitá údržba (výměna pojistek, žárovek a pod.) byla prováděna bez použití pracovních postupů.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cs-CZ" altLang="cs-CZ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cs-CZ" altLang="cs-CZ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Oprava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endParaRPr lang="cs-CZ" altLang="cs-CZ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Oprava má sestávat z následujících etap: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lokalizace poruchy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odstranění poruchy a nebo výměna součástí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opětovné zprovoznění opravené části zařízení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Na každou etapu práce mohou být použity jiné postupy. Odstraňování poruch musí být prováděno v souladu s pracovními metodami. Aby bylo zaručeno, že jsou opravené části zařízení vhodné pro opětovné zapojení musí být provedena odpovídající měření, seřízení zařízení a funkční zkoušky.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Výměna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Výměna pojistek: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Pokud není stanoven pracovní postup pro výměnu pojistek pod napětím, musí být výměna pojistek provedena za vypnutého stavu.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U zařízení nízkého napětí, pokud je pojistka uložena v přístroji chránicím osobu před přímým dotykem a možností účinku zkratu, může být výměna vykonána osobou seznámenou bez ověření napětí.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U zařízení vysokého napětí musí být výměna vykonána osobou znalou nebo poučenou, v souladu s odpovídajícími pracovními postupy.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Výměna světelných zdrojů a příslušenství: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Výměna světelných zdrojů a příslušenství jako jsou startéry a pod., musí být provedena za vypnutého stavu.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U zařízení nízkého napětí mohou být výměny prováděny osobou seznámenou, pokud zařízení poskytuje plnou ochranu proti přímému dotyku živých částí.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Ve všech ostatních případech zvláště pro zařízení vysokého napětí musí být výměna provedena v souladu s pracovním postupem.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cs-CZ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683568" y="1124744"/>
            <a:ext cx="7772400" cy="1500187"/>
          </a:xfrm>
        </p:spPr>
        <p:txBody>
          <a:bodyPr/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2) Vodiče</a:t>
            </a:r>
          </a:p>
        </p:txBody>
      </p:sp>
    </p:spTree>
    <p:extLst>
      <p:ext uri="{BB962C8B-B14F-4D97-AF65-F5344CB8AC3E}">
        <p14:creationId xmlns:p14="http://schemas.microsoft.com/office/powerpoint/2010/main" val="3348485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Názvy vodičů</a:t>
            </a:r>
          </a:p>
        </p:txBody>
      </p:sp>
      <p:sp>
        <p:nvSpPr>
          <p:cNvPr id="18435" name="Zástupný symbol pro obsah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 sz="1400" b="1">
                <a:latin typeface="Arial" panose="020B0604020202020204" pitchFamily="34" charset="0"/>
                <a:cs typeface="Arial" panose="020B0604020202020204" pitchFamily="34" charset="0"/>
              </a:rPr>
              <a:t>Vodič </a:t>
            </a:r>
            <a:r>
              <a:rPr lang="cs-CZ" altLang="cs-CZ" sz="140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cs-CZ" altLang="cs-CZ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cs-CZ" sz="1400">
                <a:latin typeface="Arial" panose="020B0604020202020204" pitchFamily="34" charset="0"/>
                <a:cs typeface="Arial" panose="020B0604020202020204" pitchFamily="34" charset="0"/>
              </a:rPr>
              <a:t>elektrovodné jádro s izolačními nebo i ochrannými obaly, určené k přenosu elektrické energie</a:t>
            </a:r>
          </a:p>
          <a:p>
            <a:pPr eaLnBrk="1" hangingPunct="1"/>
            <a:endParaRPr lang="cs-CZ" altLang="cs-CZ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400" b="1">
                <a:latin typeface="Arial" panose="020B0604020202020204" pitchFamily="34" charset="0"/>
                <a:cs typeface="Arial" panose="020B0604020202020204" pitchFamily="34" charset="0"/>
              </a:rPr>
              <a:t>Holý vodič </a:t>
            </a:r>
            <a:r>
              <a:rPr lang="cs-CZ" altLang="cs-CZ" sz="140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cs-CZ" altLang="cs-CZ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cs-CZ" sz="1400">
                <a:latin typeface="Arial" panose="020B0604020202020204" pitchFamily="34" charset="0"/>
                <a:cs typeface="Arial" panose="020B0604020202020204" pitchFamily="34" charset="0"/>
              </a:rPr>
              <a:t>vodič tvořený jádrem bez izolace</a:t>
            </a:r>
          </a:p>
          <a:p>
            <a:pPr eaLnBrk="1" hangingPunct="1"/>
            <a:endParaRPr lang="cs-CZ" altLang="cs-CZ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400" b="1">
                <a:latin typeface="Arial" panose="020B0604020202020204" pitchFamily="34" charset="0"/>
                <a:cs typeface="Arial" panose="020B0604020202020204" pitchFamily="34" charset="0"/>
              </a:rPr>
              <a:t>Izolovaný vodič </a:t>
            </a:r>
            <a:r>
              <a:rPr lang="cs-CZ" altLang="cs-CZ" sz="1400">
                <a:latin typeface="Arial" panose="020B0604020202020204" pitchFamily="34" charset="0"/>
                <a:cs typeface="Arial" panose="020B0604020202020204" pitchFamily="34" charset="0"/>
              </a:rPr>
              <a:t>- vodič, jehož jádro je opatřeno izolací</a:t>
            </a:r>
          </a:p>
          <a:p>
            <a:pPr eaLnBrk="1" hangingPunct="1"/>
            <a:endParaRPr lang="cs-CZ" altLang="cs-CZ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400" b="1">
                <a:latin typeface="Arial" panose="020B0604020202020204" pitchFamily="34" charset="0"/>
                <a:cs typeface="Arial" panose="020B0604020202020204" pitchFamily="34" charset="0"/>
              </a:rPr>
              <a:t>Pracovní vodič </a:t>
            </a:r>
            <a:r>
              <a:rPr lang="cs-CZ" altLang="cs-CZ" sz="140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cs-CZ" altLang="cs-CZ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cs-CZ" sz="1400">
                <a:latin typeface="Arial" panose="020B0604020202020204" pitchFamily="34" charset="0"/>
                <a:cs typeface="Arial" panose="020B0604020202020204" pitchFamily="34" charset="0"/>
              </a:rPr>
              <a:t>vodič soustavy, který slouží k vedení proudu při provozu</a:t>
            </a:r>
          </a:p>
          <a:p>
            <a:pPr eaLnBrk="1" hangingPunct="1"/>
            <a:endParaRPr lang="cs-CZ" altLang="cs-CZ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Střední vodič</a:t>
            </a:r>
            <a:r>
              <a:rPr lang="cs-CZ" altLang="cs-CZ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vodič připojený na střed zdroje bez ohledu na to, zda je či není uzemněn</a:t>
            </a:r>
          </a:p>
          <a:p>
            <a:pPr eaLnBrk="1" hangingPunct="1"/>
            <a:endParaRPr lang="cs-CZ" altLang="cs-CZ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Ochranný vodič</a:t>
            </a:r>
            <a:r>
              <a:rPr lang="cs-CZ" altLang="cs-CZ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vodič, který slouží k ochraně před nebezpečným dotykovým napětím bez ohledu na to, zda je či není současně pracovním vodičem</a:t>
            </a:r>
          </a:p>
          <a:p>
            <a:pPr eaLnBrk="1" hangingPunct="1"/>
            <a:endParaRPr lang="cs-CZ" altLang="cs-CZ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4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Žíla</a:t>
            </a:r>
            <a:r>
              <a:rPr lang="cs-CZ" altLang="cs-CZ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jednotlivé jádro s izolačním obalem (sestava, tvořená jádrem a jeho izolací, příp. stíněními, pokud jsou použity; pojem "žíla" se používá pouze ve významu konstrukčního prvku kabelu)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600" b="1" u="sng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Náplň heslovitě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Úvod</a:t>
            </a:r>
          </a:p>
          <a:p>
            <a:pPr>
              <a:buFont typeface="+mj-lt"/>
              <a:buAutoNum type="arabicPeriod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Definice a termíny; vyhláška č. 50/78 sb.</a:t>
            </a:r>
          </a:p>
          <a:p>
            <a:pPr>
              <a:buFont typeface="+mj-lt"/>
              <a:buAutoNum type="arabicPeriod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Vodiče, názvy, materiál, skladba</a:t>
            </a:r>
          </a:p>
          <a:p>
            <a:pPr>
              <a:buFont typeface="+mj-lt"/>
              <a:buAutoNum type="arabicPeriod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Barvy holých a izolovaných vodičů, číselné a písmenkové značení</a:t>
            </a:r>
          </a:p>
          <a:p>
            <a:pPr>
              <a:buFont typeface="+mj-lt"/>
              <a:buAutoNum type="arabicPeriod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Sítě, zkoušečky, zakončování vodičů, základní elektroinstalační materiály</a:t>
            </a:r>
          </a:p>
          <a:p>
            <a:pPr>
              <a:buFont typeface="+mj-lt"/>
              <a:buAutoNum type="arabicPeriod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Pojistky, jističe, proudová a napěťová ochrana</a:t>
            </a:r>
          </a:p>
          <a:p>
            <a:pPr>
              <a:buFont typeface="+mj-lt"/>
              <a:buAutoNum type="arabicPeriod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Spínače, zapojení spínače č.1</a:t>
            </a:r>
          </a:p>
          <a:p>
            <a:pPr>
              <a:buFont typeface="+mj-lt"/>
              <a:buAutoNum type="arabicPeriod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Zapojení spínače č.6 </a:t>
            </a:r>
          </a:p>
          <a:p>
            <a:pPr>
              <a:buFont typeface="+mj-lt"/>
              <a:buAutoNum type="arabicPeriod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Zapojení spínače č.7</a:t>
            </a:r>
          </a:p>
          <a:p>
            <a:pPr>
              <a:buFont typeface="+mj-lt"/>
              <a:buAutoNum type="arabicPeriod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Zdroje světla - žárovka, zářivka, výbojka</a:t>
            </a:r>
          </a:p>
          <a:p>
            <a:pPr>
              <a:buFont typeface="+mj-lt"/>
              <a:buAutoNum type="arabicPeriod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Zásuvky a vidlice, spojovací a izolační materiál</a:t>
            </a:r>
          </a:p>
          <a:p>
            <a:pPr>
              <a:buFont typeface="+mj-lt"/>
              <a:buAutoNum type="arabicPeriod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Ochrany před nebezpečným dotykem</a:t>
            </a:r>
          </a:p>
          <a:p>
            <a:pPr>
              <a:buFont typeface="+mj-lt"/>
              <a:buAutoNum type="arabicPeriod"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3933056"/>
            <a:ext cx="2200582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Materiál jader vodičů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Bude-li vodič sloužit k přenosu silové a signální (sdělovací) elektřiny, je vhodné použít materiál s dobrou 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vodivostí:</a:t>
            </a:r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cs-CZ" sz="1400" b="1" u="sng" dirty="0">
                <a:latin typeface="Arial" panose="020B0604020202020204" pitchFamily="34" charset="0"/>
                <a:cs typeface="Arial" panose="020B0604020202020204" pitchFamily="34" charset="0"/>
                <a:hlinkClick r:id="rId3" tooltip="Měď"/>
              </a:rPr>
              <a:t>měď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se využívá nejčastěji. Může být holá nebo pokovená (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cínem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stříbrem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atd.). Její výhodou je kromě vodivosti také vysoká pevnost a houževnatost, se kterou vodič velmi dobře odolává ohybům;</a:t>
            </a:r>
          </a:p>
          <a:p>
            <a:pPr lvl="0"/>
            <a:r>
              <a:rPr lang="cs-CZ" sz="1400" b="1" u="sng" dirty="0">
                <a:latin typeface="Arial" panose="020B0604020202020204" pitchFamily="34" charset="0"/>
                <a:cs typeface="Arial" panose="020B0604020202020204" pitchFamily="34" charset="0"/>
                <a:hlinkClick r:id="rId4" tooltip="Hliník"/>
              </a:rPr>
              <a:t>hliník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se používá v menší míře, a to převážně pro 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energetické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aplikace. Oproti mědi má nižší vodivost, ale je mnohem lehčí a je tak vhodný třeba pro závěsná vedení; jeho mechanické vlastnosti jsou mnohem horší než mědi: při opakovaném ohnutí se láme, pod tlakem se vymačkává (teče); podobně se chová při větším proudu; to může vést k uvolnění z mechanických svorek, jiskření a vzniku požáru</a:t>
            </a:r>
          </a:p>
          <a:p>
            <a:pPr lvl="0"/>
            <a:r>
              <a:rPr lang="cs-CZ" sz="1400" b="1" u="sng" dirty="0">
                <a:latin typeface="Arial" panose="020B0604020202020204" pitchFamily="34" charset="0"/>
                <a:cs typeface="Arial" panose="020B0604020202020204" pitchFamily="34" charset="0"/>
                <a:hlinkClick r:id="rId5" tooltip="Bronz"/>
              </a:rPr>
              <a:t>bronz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cs-CZ" sz="1400" b="1" u="sng" dirty="0">
                <a:latin typeface="Arial" panose="020B0604020202020204" pitchFamily="34" charset="0"/>
                <a:cs typeface="Arial" panose="020B0604020202020204" pitchFamily="34" charset="0"/>
                <a:hlinkClick r:id="rId6" tooltip="Mosaz"/>
              </a:rPr>
              <a:t>mosaz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- pro potřeby pevnějších jader s vysokou vodivostí, dříve např. pro 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telefonní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vedení;</a:t>
            </a:r>
          </a:p>
          <a:p>
            <a:pPr lvl="0"/>
            <a:r>
              <a:rPr 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poměděná </a:t>
            </a:r>
            <a:r>
              <a:rPr lang="cs-CZ" sz="1400" b="1" u="sng" dirty="0">
                <a:latin typeface="Arial" panose="020B0604020202020204" pitchFamily="34" charset="0"/>
                <a:cs typeface="Arial" panose="020B0604020202020204" pitchFamily="34" charset="0"/>
                <a:hlinkClick r:id="rId7" tooltip="Ocel"/>
              </a:rPr>
              <a:t>ocel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- pro potřeby pevnějších a levnějších jader bez vysokých nároků na vodivost (včetně levných 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anténních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koaxiálů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lvl="0"/>
            <a:r>
              <a:rPr 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pocínovaná ocel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je využívána na přívodní vodiče pro 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rozbušky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, slangově zvané "palníky";</a:t>
            </a:r>
          </a:p>
          <a:p>
            <a:pPr lvl="0"/>
            <a:r>
              <a:rPr lang="cs-CZ" sz="1400" b="1" u="sng" dirty="0">
                <a:latin typeface="Arial" panose="020B0604020202020204" pitchFamily="34" charset="0"/>
                <a:cs typeface="Arial" panose="020B0604020202020204" pitchFamily="34" charset="0"/>
                <a:hlinkClick r:id="rId8" tooltip="Uhlík"/>
              </a:rPr>
              <a:t>uhlíková</a:t>
            </a:r>
            <a:r>
              <a:rPr 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 nit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je nekovové jádro, vhodné k přenosu vysokonapěťových výbojů v zapalovacích kabelech u 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motorů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, protože podstatně snižuje 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elektromagnetické rušení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do okolí motoru;</a:t>
            </a:r>
          </a:p>
          <a:p>
            <a:pPr lvl="0"/>
            <a:r>
              <a:rPr lang="cs-CZ" sz="1400" b="1" u="sng" dirty="0">
                <a:latin typeface="Arial" panose="020B0604020202020204" pitchFamily="34" charset="0"/>
                <a:cs typeface="Arial" panose="020B0604020202020204" pitchFamily="34" charset="0"/>
                <a:hlinkClick r:id="rId9" tooltip="Konstantan"/>
              </a:rPr>
              <a:t>konstantan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slitiny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u="sng" dirty="0">
                <a:latin typeface="Arial" panose="020B0604020202020204" pitchFamily="34" charset="0"/>
                <a:cs typeface="Arial" panose="020B0604020202020204" pitchFamily="34" charset="0"/>
              </a:rPr>
              <a:t>niklu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atd. - pro topné a vyhřívací vodiče;</a:t>
            </a:r>
          </a:p>
          <a:p>
            <a:pPr lvl="0"/>
            <a:r>
              <a:rPr 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ocel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pro speciální aplikace, například železniční zabezpečovací systémy atd.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21257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Průřezy jader vodičů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 základě mezinárodní technické normalizace, vzešlé z IEC již v době mezi světovými válkami, se pro vodiče a kabely používají tzv.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jmenovité průřezy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 Výrobci nejsou povinni vyrábět vodič tak, aby jeho geometrický průřez byl číselně roven jmenovité hodnotě, ale musí splnit jiné požadavky - příslušné předmětové normy (např.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ČSN EN 60228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 stanoví pro každý jmenovitý průřez nejvyšší povolený odpor a nejvyšší možný průměr jádra, resp. použitých drátků. Není-li tedy skladba jádra stanovena přísněji, záleží jeho složení na vůli výrobce tak, aby splnil tento předpis. Velkou roli v tom totiž hraje například čistota kovu jádra.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Laicky známé jsou průřezy silových vodičů, které se 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se vyrábějí ve jmenovitých průřezech: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0,5 - 0,75 - 1 - 1,5 - 2,5 - 4 - 6 - 10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mm</a:t>
            </a:r>
            <a:r>
              <a:rPr lang="cs-CZ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v signální technice se používají i nízké průřezy </a:t>
            </a:r>
            <a:r>
              <a:rPr lang="cs-CZ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0,14 - 0,22 - 0,35 - 0,5 - 0,75 - 0,85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v energetice naopak vysoké průřezy </a:t>
            </a:r>
            <a:r>
              <a:rPr lang="cs-CZ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10 - 16 - 25 - 35 - 50 - 70 - 95 - 120 - 150 – 185 – 240 - 300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mm</a:t>
            </a:r>
            <a:r>
              <a:rPr lang="cs-CZ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 Mimoto jsou normalizované i jiné průřezy, které se používají zřídka - například 0,6, 2 nebo 8 mm</a:t>
            </a:r>
            <a:r>
              <a:rPr lang="cs-CZ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Nejmenší dovolený průřez PEN vodiče je </a:t>
            </a:r>
            <a:r>
              <a:rPr lang="cs-CZ" altLang="cs-CZ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mm²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92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71600" y="4682"/>
            <a:ext cx="7056784" cy="1048053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Skladba jader vodičů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pPr lvl="0"/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plné jádro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takové jádro má podobu jednoho kulatého drátu. ČSN EN 60228 taková jádra řadí do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třídy 1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zvykově se také tato jádra označují zkratkou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ta je převzata z němčiny a znamená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rund, eindrähtig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 Anglicky se tato jádra označují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round single wire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 Obvykle se toto jádro používá např. pro silové úložné kabely menších průřezů, pro sdělovací rozvody atd.</a:t>
            </a:r>
          </a:p>
          <a:p>
            <a:pPr lvl="0"/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lanované jádro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vznikne tím, že se dohromady složí šest až sedm drátků, případně devatenáct, a stočí se do pravidelné šroubovice. ČSN EN 60228 je řadí do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třídy 2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pro vodiče v automobilovém  průmyslu se užívá název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pravidelné lanko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neboli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skladba typu A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a to podle německé normy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LV 112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 Obvykle se používá pro vyšší průřezy silových kabelů.</a:t>
            </a:r>
          </a:p>
          <a:p>
            <a:pPr lvl="0"/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ohebné jádro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vznikne obdobně jako lanované, ale počet drátků není přesně dán a může být libovolný (tak, aby vodič splňoval požadavky maximálního elektrického odporu pro daný průřez). Podle ČSN EN 60228 jsou to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jádra třídy 5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neoficiální název je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sypané lanko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u autovodičů se používá název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skladba typu B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 Obvykle se používají např. pro pohyblivé silové přívody. Pro lanovaná a ohebná jádra se společně používá i zvyková německá zkratka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rund, mehrdrähtig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0409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Skladba jader vodičů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pPr lvl="0"/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vysoce ohebné jádro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podle ČSN EN 60228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jádra třídy 6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 Neoficiální název je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kartáčové lanko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a používají se pro vodiče, u kterých je požadována zvlášť vysoká ohebnost (např. audiokabely nebo k pohyblivým částem strojů). Německá zkratka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RF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rund, feindrähtig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/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sektorové jádro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jádro nekulatého tvaru, zpravidla má profil kruhové výseče tak, aby při použití v kabelu do sebe jednotlivé žíly dobře zapadly a snížil se tak výsledný průměr kabelu. Tato jádra jsou specialitou pro energetické kabely vysokých průřezů (zhruba 80 mm2 a výše). Mohou být buď z přelisovaného jednodrátu (německá zkratka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sektor, eindrähtig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), nebo mohou být složena z více drátů (německá zkratka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SM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sektor, mehrdrähtig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lvl="0"/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komprimovaná jádra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vzniknou tak, že se složené (lanované nebo ohebné) jádro finalizuje protažením skrz užší profil a tím se slisuje, čímž dojde ke zpevnění jádra a zmenšení průměru bez snížení vodivosti.</a:t>
            </a:r>
          </a:p>
          <a:p>
            <a:pPr lvl="0"/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další tvary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tyč, pásek, kolejnice atd.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6264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Holé vodiče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Tyto vodiče se používají tam, kde za běžných podmínek (včetně tzv.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podmínek jedné poruchy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 nehrozí nežádoucí chování vodiče (bezprostřední ohrožení života a zdraví, zkrat apod.) nebo tam, kde je naopak žádoucí, aby vodivé jádro bylo přístupné přímo. Může jít například o:</a:t>
            </a:r>
          </a:p>
          <a:p>
            <a:pPr lvl="0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Holý měděný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3" tooltip="Drát"/>
              </a:rPr>
              <a:t>drát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kruhového průřezu - užívá se k výrobě spojek uvnitř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4" tooltip="Rozvaděč"/>
              </a:rPr>
              <a:t>rozvaděčů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Měděné tyče obdélníkového nebo obecně nekruhového průřezu - na přípojnice uvnitř rozvoden, rozvaděčů, jako součást přípojnicových rozvodů, kterými se napájejí stroje v průmyslových provozech</a:t>
            </a:r>
          </a:p>
          <a:p>
            <a:pPr lvl="0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Měděné pletivo - pás spletený z tenkých měděných drátků, používá se k propojení kovových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5" tooltip="Dveře"/>
              </a:rPr>
              <a:t>dveří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nebo oddělitelných krytů různých strojů a rozvaděčů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84194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11266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Holé vodiče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2" tooltip="Trolejové vedení"/>
              </a:rPr>
              <a:t>Trolejový drát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drát s rybinovou upevňovací drážkou, slouží jako vrchní napájecí vedení na elektrifikovaných drahách (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tramvaje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trolejbusy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elektrifikované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železnice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starší typy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mostových jeřábů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Lana pro vzdušná vedení VN a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VVN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jádro je tvořeno pevným ocelovým lanem, opleteným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hliníkovými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vodiči</a:t>
            </a:r>
          </a:p>
          <a:p>
            <a:pPr lvl="0"/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3" tooltip="Bleskosvod"/>
              </a:rPr>
              <a:t>Hromosvodní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drát - ocelový, žárově pozinkovaný drát průměru 8 až 10 mm používaný na svody systémů ochrany před atmosférickým přepětím</a:t>
            </a:r>
          </a:p>
          <a:p>
            <a:pPr lvl="0"/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4" tooltip="Uzemnění"/>
              </a:rPr>
              <a:t>Zemnící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páska - ocelová, žárově pozinkovaná páska k uložení do základů budov a k propojení jednotlivých svodů bleskosvodu</a:t>
            </a:r>
          </a:p>
          <a:p>
            <a:pPr lvl="0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Odporová vlákna ze slitin železa - pro žhavící spirály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žárovek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zářivek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elektronek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Odporové dráty(pásky) také ze slitin železa - pro topné elementy v zařízeních pro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elektrické topení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(akumulační kamna, vzduchové clony), případně jako brzdové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odpory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ve vozidlech elektrické trakce</a:t>
            </a:r>
          </a:p>
          <a:p>
            <a:pPr lvl="0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Ostatní holé, neizolované vodiče </a:t>
            </a:r>
          </a:p>
          <a:p>
            <a:pPr lvl="1"/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5" tooltip="Kolejnice"/>
              </a:rPr>
              <a:t>Kolejnice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na elektrifikovaných železnicích, v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</a:rPr>
              <a:t>metru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a tramvajových tratích. Ocelové kolejnice tvoří jeden přívodní vodič, druhým přívodním vodičem je trolej, jako vrchní napájecí vedení</a:t>
            </a:r>
          </a:p>
          <a:p>
            <a:pPr lvl="1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Vodiče vytvořené jako součást motivu </a:t>
            </a:r>
            <a:r>
              <a:rPr lang="cs-CZ" sz="1600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plošného spoje</a:t>
            </a:r>
            <a:endParaRPr lang="cs-CZ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4974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Izolované vodiče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Pokud je to potřeba, bývá vlastní vodivý materiál obalen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3" tooltip="Elektrická izolace"/>
              </a:rPr>
              <a:t>izolační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vrstvou, jejímž účelem je zabránit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4" tooltip="Zkrat"/>
              </a:rPr>
              <a:t>zkratům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v agresivním prostředí prodloužit životnost vodiče, a zejména pak u vyšších napětí (nad 50 V~ a 60 V=) zabránit ohrožení osob.</a:t>
            </a:r>
          </a:p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Vodiče s plastovou izolací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 jádro takového vodiče se v tzv.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5" tooltip="Extruder (stránka neexistuje)"/>
              </a:rPr>
              <a:t>extruderu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nanáší za vysoké teploty (podle druhu materiálu zhruba od 130 po 420 °C) roztavený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6" tooltip="Plast"/>
              </a:rPr>
              <a:t>plast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nejčastěji měkčené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7" tooltip="Polyvinylchlorid"/>
              </a:rPr>
              <a:t>PVC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(běžné nebo bezhalogenové), pro kabely s vyšší teplotní odolností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8" tooltip="Polyetylen"/>
              </a:rPr>
              <a:t>polyetylen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(obyčejný nebo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9" tooltip="Radioaktivita"/>
              </a:rPr>
              <a:t>radiačně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zesítěný), pro energetické kabely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10" tooltip="HFFR (stránka neexistuje)"/>
              </a:rPr>
              <a:t>HFFR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EVA (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11" tooltip="Etylenvinylacetát (stránka neexistuje)"/>
              </a:rPr>
              <a:t>etylenvinylacetát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12" tooltip="Polyamid"/>
              </a:rPr>
              <a:t>polyamid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13" tooltip="FEP (stránka neexistuje)"/>
              </a:rPr>
              <a:t>FEP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14" tooltip="Teflon"/>
              </a:rPr>
              <a:t>teflon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atd. Specialitou pro vodiče s vysokou tepelnou odolností je izolace ze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15" tooltip="Silikon"/>
              </a:rPr>
              <a:t>silikonového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16" tooltip="Kaučuk"/>
              </a:rPr>
              <a:t>kaučuku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, která se nanáší obdobně jako ostatní plasty, ale děje se tak za běžné pokojové teploty a teprve poté se izolace na vodiči vypaluje v horkovzdušném tunelu.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54046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525963"/>
          </a:xfrm>
        </p:spPr>
        <p:txBody>
          <a:bodyPr/>
          <a:lstStyle/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Vodiče s minerální izolací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Vodiče pro vinutí elektrických strojů točivých i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3" tooltip="Transformátor"/>
              </a:rPr>
              <a:t>transformátorů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jsou obaleny tkanicí ze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4" tooltip="Sklo"/>
              </a:rPr>
              <a:t>skelných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vláken prosycených pryskyřicí. Izolační materiál je příbuzný materiálu, který se používá pro výrobu plošných spojů. Jde vesměs o vodiče větších průřezů obdélníkového tvaru.</a:t>
            </a:r>
          </a:p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Vodiče s lakovou izolací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Tyto vodiče se nazývají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5" tooltip="Lakovaný měděný drát"/>
              </a:rPr>
              <a:t>smaltované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a používají se například pro vinutí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6" tooltip="Elektromotor"/>
              </a:rPr>
              <a:t>elektromotorů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7" tooltip="Alternátor"/>
              </a:rPr>
              <a:t>alternátorů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velmi dobře odolávají vysokým teplotám a mechanickému namáhání.</a:t>
            </a:r>
          </a:p>
          <a:p>
            <a:pPr lvl="0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Lakované vodiče s tepelně odolným lakem - pro vinutí pracující za vyšších teplot (typicky v teplotních třídách H nebo C). Pro připojení konců vinutí z těchto vodičů je nutné izolaci mechanicky odstranit</a:t>
            </a:r>
          </a:p>
          <a:p>
            <a:pPr lvl="0"/>
            <a:r>
              <a:rPr lang="cs-CZ" sz="1600" u="sng" dirty="0">
                <a:latin typeface="Arial" panose="020B0604020202020204" pitchFamily="34" charset="0"/>
                <a:cs typeface="Arial" panose="020B0604020202020204" pitchFamily="34" charset="0"/>
                <a:hlinkClick r:id="rId8" tooltip="Pájení"/>
              </a:rPr>
              <a:t>Pájitelné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(samopájitelné) vodiče - lak je stabilní při provozní teplotě, ale při zahřátí páječkou se rozteče a odkryje povrch vodiče. Při zapojování konců vinutí z tohoto typu vodiče není nutné mechanické odstranění izolace.</a:t>
            </a:r>
          </a:p>
          <a:p>
            <a:pPr lvl="0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Spékatelné vodiče - mimo vrstvu, která funguje jako závitová izolace je vodič opatřen další vrstvou , kterou lze po navinutí tepelně vytvrdit, spéct. Tím se zlepší izolační vlastnosti výsledného vinutí a zvýší mechanická tuhost vinutí. Tato úprava může nahradit v řadě případů vakuotlakovou impregnaci vinutí.</a:t>
            </a:r>
          </a:p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Vodiče s </a:t>
            </a:r>
            <a:r>
              <a:rPr lang="cs-CZ" sz="1600" b="1" u="sng" dirty="0">
                <a:latin typeface="Arial" panose="020B0604020202020204" pitchFamily="34" charset="0"/>
                <a:cs typeface="Arial" panose="020B0604020202020204" pitchFamily="34" charset="0"/>
                <a:hlinkClick r:id="rId9" tooltip="Textilie"/>
              </a:rPr>
              <a:t>textilní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 izolací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Tato izolace může být nanesena opředením nebo opletením.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59838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/>
          <a:lstStyle/>
          <a:p>
            <a:r>
              <a:rPr lang="cs-CZ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3) Značení vodičů barvou, písmenem a číslicí</a:t>
            </a:r>
          </a:p>
        </p:txBody>
      </p:sp>
    </p:spTree>
    <p:extLst>
      <p:ext uri="{BB962C8B-B14F-4D97-AF65-F5344CB8AC3E}">
        <p14:creationId xmlns:p14="http://schemas.microsoft.com/office/powerpoint/2010/main" val="3844590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Značení vodičů barvami</a:t>
            </a:r>
            <a:endParaRPr lang="cs-CZ" altLang="cs-CZ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Zástupný symbol pro obsah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5111750"/>
          </a:xfrm>
        </p:spPr>
        <p:txBody>
          <a:bodyPr/>
          <a:lstStyle/>
          <a:p>
            <a:pPr eaLnBrk="1" hangingPunct="1"/>
            <a:r>
              <a:rPr lang="cs-CZ" alt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Jednoznačné a normalizované použití barev při označování vodičů je významným prostředkem pro zajištění bezpečné práce. Barevným značením vodičů se zabývá ČSN EN 60446 a ČSN 33 0165. </a:t>
            </a: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Pro ochranný vodič (</a:t>
            </a:r>
            <a:r>
              <a:rPr lang="cs-CZ" alt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– Protective Earthing) je přípustné barevné označení pouze kombinací barev zelená a žlutá. Tato kombinace nesmí být použita pro žádný jiný účel.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Výhradně pro označení nulového vodiče (</a:t>
            </a:r>
            <a:r>
              <a:rPr lang="cs-CZ" alt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– Neutral, </a:t>
            </a:r>
            <a:r>
              <a:rPr lang="cs-CZ" alt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 - Middle) je určena světle modrá barva.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Vodič PEN musí být označen kombinací barev zelená a žlutá po celé délce a navíc světlemodrou barvou na obou koncích, nebo světlemodrý po celé délce a označen kombinací zelená a žlutá na obou koncích. V síti TN-C, kde není nebezpečí záměny s jinými ochrannými vodiči, je možné pro PEN vodič použít barevné kombinace zelená a žlutá bez světlemodrých konců.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Náhodné ochranné vodiče, jako např. kovové konstrukce, se v místech připojení označí zeleno-žlutými pruhy.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Poznávací barvou se rozumí barva poslední (vnější) vrstvy izolace vodiče. Barva musí být vyznačena po celé délce vodiče, musí být trvanlivá a rozlišitelná. Barvy červená, bílá, zelená a žlutá (mimo kombinaci zelená a žlutá) se nesmí používat pro vícežilové silové kabely. Každá žíla kabelu smí být pouze jednobarevná (opět s výjimkou kombinace zelená a žlutá).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u="sng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1) Úvod - BOZP</a:t>
            </a:r>
          </a:p>
        </p:txBody>
      </p:sp>
      <p:sp>
        <p:nvSpPr>
          <p:cNvPr id="4099" name="Zástupný symbol pro obsah 2"/>
          <p:cNvSpPr>
            <a:spLocks noGrp="1"/>
          </p:cNvSpPr>
          <p:nvPr>
            <p:ph idx="1"/>
          </p:nvPr>
        </p:nvSpPr>
        <p:spPr>
          <a:xfrm>
            <a:off x="467544" y="1772816"/>
            <a:ext cx="8280920" cy="4896544"/>
          </a:xfrm>
        </p:spPr>
        <p:txBody>
          <a:bodyPr/>
          <a:lstStyle/>
          <a:p>
            <a:r>
              <a:rPr lang="cs-CZ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Organizace školních dílen</a:t>
            </a:r>
            <a:endParaRPr lang="cs-CZ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služba - pořádek, klíče</a:t>
            </a:r>
          </a:p>
          <a:p>
            <a:pPr lvl="1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oděv - montérky, pantofle</a:t>
            </a:r>
          </a:p>
          <a:p>
            <a:pPr lvl="1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čtverečkovaný  A4, zelenou pastelku</a:t>
            </a:r>
          </a:p>
          <a:p>
            <a:pPr lvl="1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přestávka(o přestávce mimo dílnu)</a:t>
            </a:r>
          </a:p>
          <a:p>
            <a:pPr lvl="1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předpisy pro obsluhu vybavení dílny - tabulky u strojů, ochranné prostředky</a:t>
            </a:r>
          </a:p>
          <a:p>
            <a:pPr lvl="1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vypínací bezpečnostní tlačítko</a:t>
            </a:r>
          </a:p>
          <a:p>
            <a:pPr lvl="1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první pomoc při úrazu el</a:t>
            </a:r>
            <a:r>
              <a:rPr lang="cs-CZ" sz="16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cs-CZ" sz="1600" smtClean="0">
                <a:latin typeface="Arial" panose="020B0604020202020204" pitchFamily="34" charset="0"/>
                <a:cs typeface="Arial" panose="020B0604020202020204" pitchFamily="34" charset="0"/>
              </a:rPr>
              <a:t>proudem (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prezentace PP při úrazu...)</a:t>
            </a:r>
          </a:p>
          <a:p>
            <a:pPr lvl="1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umístnění PHP a </a:t>
            </a:r>
            <a:r>
              <a:rPr lang="cs-CZ" sz="1600">
                <a:latin typeface="Arial" panose="020B0604020202020204" pitchFamily="34" charset="0"/>
                <a:cs typeface="Arial" panose="020B0604020202020204" pitchFamily="34" charset="0"/>
              </a:rPr>
              <a:t>jejich </a:t>
            </a:r>
            <a:r>
              <a:rPr lang="cs-CZ" sz="1600" smtClean="0">
                <a:latin typeface="Arial" panose="020B0604020202020204" pitchFamily="34" charset="0"/>
                <a:cs typeface="Arial" panose="020B0604020202020204" pitchFamily="34" charset="0"/>
              </a:rPr>
              <a:t>použití (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prezentace „hasící přístroje“)</a:t>
            </a:r>
          </a:p>
          <a:p>
            <a:pPr lvl="1"/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práce na stole - po poučení, neničit psaním a trháním podložku stolu</a:t>
            </a:r>
          </a:p>
          <a:p>
            <a:pPr lvl="1"/>
            <a:r>
              <a:rPr lang="cs-CZ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zákaz jakékoliv manipulace s vybavením elektrodílny</a:t>
            </a:r>
          </a:p>
          <a:p>
            <a:pPr marL="457200" lvl="1" indent="0">
              <a:buNone/>
            </a:pPr>
            <a:endParaRPr lang="cs-CZ" altLang="cs-CZ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Nadpis 1"/>
          <p:cNvSpPr>
            <a:spLocks noGrp="1"/>
          </p:cNvSpPr>
          <p:nvPr>
            <p:ph type="title"/>
          </p:nvPr>
        </p:nvSpPr>
        <p:spPr>
          <a:xfrm>
            <a:off x="467544" y="35773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Barevné značení holých vodičů</a:t>
            </a:r>
          </a:p>
        </p:txBody>
      </p:sp>
      <p:sp>
        <p:nvSpPr>
          <p:cNvPr id="20483" name="Zástupný symbol pro obsah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540067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Stejnosměrná soustava (DC) - holé vodiče: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Střídavá soustava (AC) - holé vodiče: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Tam, kde je možná záměna vodiče PEN s jiným ochranným vodičem, použije se i světlemodré označení na koncích.</a:t>
            </a:r>
            <a:endParaRPr lang="cs-CZ" altLang="cs-CZ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ulka 3"/>
          <p:cNvGraphicFramePr>
            <a:graphicFrameLocks noGrp="1"/>
          </p:cNvGraphicFramePr>
          <p:nvPr/>
        </p:nvGraphicFramePr>
        <p:xfrm>
          <a:off x="539750" y="1801813"/>
          <a:ext cx="8064500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kladný pól</a:t>
                      </a:r>
                    </a:p>
                  </a:txBody>
                  <a:tcPr marL="91436" marR="91436" marT="45700" marB="457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L+</a:t>
                      </a: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tmavě červená</a:t>
                      </a: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záporný pól </a:t>
                      </a:r>
                    </a:p>
                  </a:txBody>
                  <a:tcPr marL="91436" marR="91436" marT="45700" marB="457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</a:t>
                      </a: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tmavě modrá</a:t>
                      </a: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střední</a:t>
                      </a:r>
                    </a:p>
                  </a:txBody>
                  <a:tcPr marL="91436" marR="91436" marT="45700" marB="457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světle modrá</a:t>
                      </a: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ochranný</a:t>
                      </a:r>
                    </a:p>
                  </a:txBody>
                  <a:tcPr marL="91436" marR="91436" marT="45700" marB="457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</a:t>
                      </a: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zeleno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cs-CZ" sz="140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žlutá</a:t>
                      </a:r>
                    </a:p>
                  </a:txBody>
                  <a:tcPr marL="91436" marR="91436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ulka 5"/>
          <p:cNvGraphicFramePr>
            <a:graphicFrameLocks noGrp="1"/>
          </p:cNvGraphicFramePr>
          <p:nvPr/>
        </p:nvGraphicFramePr>
        <p:xfrm>
          <a:off x="539750" y="3868738"/>
          <a:ext cx="8064500" cy="22240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02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317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4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fáze</a:t>
                      </a:r>
                    </a:p>
                  </a:txBody>
                  <a:tcPr marL="91430" marR="91430" marT="45700" marB="457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L1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kern="12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oranžová</a:t>
                      </a:r>
                      <a:r>
                        <a:rPr lang="cs-CZ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černý pruh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fáze</a:t>
                      </a:r>
                    </a:p>
                  </a:txBody>
                  <a:tcPr marL="91430" marR="91430" marT="45700" marB="457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L2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kern="12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oranžová</a:t>
                      </a:r>
                      <a:r>
                        <a:rPr lang="cs-CZ" sz="140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černé pruhy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fáze</a:t>
                      </a:r>
                    </a:p>
                  </a:txBody>
                  <a:tcPr marL="91430" marR="91430" marT="45700" marB="457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L3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kern="12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oranžová 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černé pruhy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střední</a:t>
                      </a:r>
                    </a:p>
                  </a:txBody>
                  <a:tcPr marL="91430" marR="91430" marT="45700" marB="457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světle modrá</a:t>
                      </a: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cs-CZ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TN-S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ochranný</a:t>
                      </a:r>
                    </a:p>
                  </a:txBody>
                  <a:tcPr marL="91430" marR="91430" marT="45700" marB="457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zeleno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cs-CZ" sz="140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žlutá</a:t>
                      </a: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TN-S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ochranný a pracovní</a:t>
                      </a:r>
                    </a:p>
                  </a:txBody>
                  <a:tcPr marL="91430" marR="91430" marT="45700" marB="457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zeleno</a:t>
                      </a:r>
                      <a:r>
                        <a:rPr lang="cs-CZ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cs-CZ" sz="140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žlutá 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</a:t>
                      </a:r>
                      <a:r>
                        <a:rPr lang="cs-CZ" sz="14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světle modrá</a:t>
                      </a: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TN-C</a:t>
                      </a:r>
                    </a:p>
                  </a:txBody>
                  <a:tcPr marL="91430" marR="91430" marT="45700" marB="457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Nadpis 2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Barevné značení holých vodičů</a:t>
            </a:r>
            <a:endParaRPr lang="cs-CZ" altLang="cs-CZ" sz="2800" dirty="0">
              <a:solidFill>
                <a:srgbClr val="0070C0"/>
              </a:solidFill>
            </a:endParaRPr>
          </a:p>
        </p:txBody>
      </p:sp>
      <p:sp>
        <p:nvSpPr>
          <p:cNvPr id="5" name="Zástupný symbol pro obsah 4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Barevné značení natřených vodičů se provede po celé délce kromě míst, která jsou určena pro spoje a připojování vodičů.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stejnosměrné soustava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střídavá soustava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černé pruhy na koncích vodičů určují číslo fáze</a:t>
            </a:r>
          </a:p>
        </p:txBody>
      </p:sp>
      <p:graphicFrame>
        <p:nvGraphicFramePr>
          <p:cNvPr id="6" name="Tabulk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186158"/>
              </p:ext>
            </p:extLst>
          </p:nvPr>
        </p:nvGraphicFramePr>
        <p:xfrm>
          <a:off x="467544" y="2708920"/>
          <a:ext cx="8147050" cy="74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85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85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585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712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kladný pól</a:t>
                      </a:r>
                    </a:p>
                  </a:txBody>
                  <a:tcPr marL="91438" marR="91438" marT="45798" marB="457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L+</a:t>
                      </a:r>
                    </a:p>
                  </a:txBody>
                  <a:tcPr marL="91438" marR="91438" marT="45798" marB="4579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tmavočervená</a:t>
                      </a:r>
                    </a:p>
                  </a:txBody>
                  <a:tcPr marL="91438" marR="91438" marT="45798" marB="4579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8" marR="91438" marT="45798" marB="4579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záporný pól</a:t>
                      </a:r>
                    </a:p>
                  </a:txBody>
                  <a:tcPr marL="91438" marR="91438" marT="45798" marB="457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</a:t>
                      </a:r>
                    </a:p>
                  </a:txBody>
                  <a:tcPr marL="91438" marR="91438" marT="45798" marB="4579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tmavomodrá</a:t>
                      </a:r>
                    </a:p>
                  </a:txBody>
                  <a:tcPr marL="91438" marR="91438" marT="45798" marB="4579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8" marR="91438" marT="45798" marB="4579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ulk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575704"/>
              </p:ext>
            </p:extLst>
          </p:nvPr>
        </p:nvGraphicFramePr>
        <p:xfrm>
          <a:off x="467544" y="4077072"/>
          <a:ext cx="8147050" cy="864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85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85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585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712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fázové vodiče</a:t>
                      </a:r>
                    </a:p>
                  </a:txBody>
                  <a:tcPr marL="91438" marR="91438" marT="45798" marB="45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L1, L2, L3</a:t>
                      </a:r>
                    </a:p>
                  </a:txBody>
                  <a:tcPr marL="91438" marR="91438" marT="45798" marB="45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oranžová</a:t>
                      </a:r>
                    </a:p>
                  </a:txBody>
                  <a:tcPr marL="91438" marR="91438" marT="45798" marB="45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8" marR="91438" marT="45798" marB="457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26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532904"/>
              </p:ext>
            </p:extLst>
          </p:nvPr>
        </p:nvGraphicFramePr>
        <p:xfrm>
          <a:off x="5364088" y="4941168"/>
          <a:ext cx="3111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4" imgW="3111111" imgH="419048" progId="">
                  <p:embed/>
                </p:oleObj>
              </mc:Choice>
              <mc:Fallback>
                <p:oleObj name="Image" r:id="rId4" imgW="3111111" imgH="419048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4941168"/>
                        <a:ext cx="311150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Nadpis 3"/>
          <p:cNvSpPr>
            <a:spLocks noGrp="1"/>
          </p:cNvSpPr>
          <p:nvPr>
            <p:ph type="title"/>
          </p:nvPr>
        </p:nvSpPr>
        <p:spPr>
          <a:xfrm>
            <a:off x="467544" y="21629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Rozvodna – transformátor 10/0,6 kV a rozvod holými vodiči</a:t>
            </a:r>
          </a:p>
        </p:txBody>
      </p:sp>
      <p:pic>
        <p:nvPicPr>
          <p:cNvPr id="7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1" y="1174884"/>
            <a:ext cx="4264872" cy="5686496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symbol pro obsah 7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8519" y="10019"/>
            <a:ext cx="9252322" cy="6938714"/>
          </a:xfrm>
        </p:spPr>
      </p:pic>
    </p:spTree>
    <p:extLst>
      <p:ext uri="{BB962C8B-B14F-4D97-AF65-F5344CB8AC3E}">
        <p14:creationId xmlns:p14="http://schemas.microsoft.com/office/powerpoint/2010/main" val="1118087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ástupný symbol pro obsah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2007" cy="68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72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Zástupný symbol pro obsah 5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5981"/>
            <a:ext cx="9192676" cy="68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87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Zástupný symbol pro obsah 5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9544" y="-1"/>
            <a:ext cx="9263544" cy="694916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6349"/>
            <a:ext cx="9190477" cy="68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6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Barvy izolace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4525963"/>
          </a:xfrm>
        </p:spPr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Izolace vodičů je různobarevná. Na základě přijaté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ČSN IEC 757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jsou od roku 1996 definovány tyto základní barvy (v závorce používaná zkratka):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černá (č)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(BK)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hnědá (h)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brown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(BN)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rudá (r)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(RD); český název "červená" barva se v kabelařině zásadně nepoužívá, aby nedošlo k záměně s pojmem "černá".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oranžová (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(OG)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žlutá (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žl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(YE)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zelená (z) - green (GN)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modrá (m) - blue (BU)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fialová (f)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violett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(VI)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šedá (š)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grey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(GY)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bílá (b) - anglicky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(WH)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růžová (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ru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 - pink (PK)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zlatá (zla)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golden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(GD)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tyrkysová (t)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turquoise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(TQ)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stříbrná (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stř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silver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(SR)</a:t>
            </a:r>
          </a:p>
          <a:p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12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Barvy izolace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Kabelářská výroba pak přidala ještě další barvy, na které IEC v původním dokumentu z roku 1983 nepomyslel: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světle hnědá (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tan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(TA)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světle modrá (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sm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blue (LB)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bezbarvá transparentní (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tt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) - transparent (TT).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Barvy pak lze vzájemně kombinovat - jedna barva se použije jako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základní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(75 - 85 % povrchu) a druhá jako </a:t>
            </a:r>
            <a:r>
              <a:rPr lang="cs-CZ" sz="1600" i="1" dirty="0">
                <a:latin typeface="Arial" panose="020B0604020202020204" pitchFamily="34" charset="0"/>
                <a:cs typeface="Arial" panose="020B0604020202020204" pitchFamily="34" charset="0"/>
              </a:rPr>
              <a:t>přístřiková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(15 - 25 % povrchu). Toho využívají zejména výrobci automobilů - vzhledem ke stále rostoucímu množství elektrických obvodů v autech rostou i nároky na rozlišitelnost obvodů a tak se dnes setkáváme již s několika stovkami typů kombinací.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Ovšem v silových rozvodech je jediná přípustná barevná kombinace povolena pro žlutou a zelenou barvu, jejichž vzájemný poměr musí být mezi 30 a 70 % a které se smí použít výhradně jako </a:t>
            </a:r>
            <a:r>
              <a:rPr lang="cs-CZ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ochranný vodič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Přes veškerou snahu IEC praxe není (a z komerčních důvodů patrně nikdy nebude) zcela jednotná - například Německo používá v distribuční stejnosměrné soustavě opačné rozlišení pólů, Japonsko a USA mají opačnou funkci šedého a světlemodrého vodiče atd.</a:t>
            </a:r>
          </a:p>
        </p:txBody>
      </p:sp>
    </p:spTree>
    <p:extLst>
      <p:ext uri="{BB962C8B-B14F-4D97-AF65-F5344CB8AC3E}">
        <p14:creationId xmlns:p14="http://schemas.microsoft.com/office/powerpoint/2010/main" val="43968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320947" y="980728"/>
            <a:ext cx="856895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u="sng" dirty="0">
                <a:latin typeface="Arial" panose="020B0604020202020204" pitchFamily="34" charset="0"/>
                <a:cs typeface="Arial" panose="020B0604020202020204" pitchFamily="34" charset="0"/>
              </a:rPr>
              <a:t>Bezpečnost práce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podepsané proškolení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neopouštět dílnu bez vědomí vyučujícího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altLang="cs-CZ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Platí zákaz pracovat - s vyhrnutými rukávy, v oděvu bez rukávů, s mokrou obuví a mokrýma rukama!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altLang="cs-CZ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Nesmí se nosit - kovové řetízky, náramky, prsteny, kovové části oděvu, vlající vlasy, oděv potřísněný snadno hořlavou látkou.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První pomoc při úrazu elektrickým proudem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336630" y="3573015"/>
            <a:ext cx="842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cs-CZ" altLang="cs-CZ" b="1" u="sng" dirty="0">
                <a:latin typeface="Arial" panose="020B0604020202020204" pitchFamily="34" charset="0"/>
                <a:cs typeface="Arial" panose="020B0604020202020204" pitchFamily="34" charset="0"/>
              </a:rPr>
              <a:t>První pomoc při úrazu elektrickým proudem</a:t>
            </a:r>
            <a:r>
              <a:rPr lang="cs-CZ" altLang="cs-CZ" b="1" dirty="0">
                <a:latin typeface="Arial" panose="020B0604020202020204" pitchFamily="34" charset="0"/>
                <a:cs typeface="Arial" panose="020B0604020202020204" pitchFamily="34" charset="0"/>
              </a:rPr>
              <a:t>( prezentace „ První  pomoc)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3" name="TextovéPole 2"/>
          <p:cNvSpPr txBox="1"/>
          <p:nvPr/>
        </p:nvSpPr>
        <p:spPr>
          <a:xfrm>
            <a:off x="336630" y="4229452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cs-CZ" b="1" u="sng" dirty="0">
                <a:latin typeface="Arial" panose="020B0604020202020204" pitchFamily="34" charset="0"/>
                <a:cs typeface="Arial" panose="020B0604020202020204" pitchFamily="34" charset="0"/>
              </a:rPr>
              <a:t>Umístnění PHP a jejich použití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( prezentace „hasící přístroje“)</a:t>
            </a:r>
          </a:p>
          <a:p>
            <a:endParaRPr lang="cs-CZ" b="1" u="sng" dirty="0"/>
          </a:p>
        </p:txBody>
      </p:sp>
      <p:sp>
        <p:nvSpPr>
          <p:cNvPr id="5" name="TextovéPole 4"/>
          <p:cNvSpPr txBox="1"/>
          <p:nvPr/>
        </p:nvSpPr>
        <p:spPr>
          <a:xfrm>
            <a:off x="599291" y="4875783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b="1" u="sng" dirty="0">
                <a:latin typeface="Arial" panose="020B0604020202020204" pitchFamily="34" charset="0"/>
                <a:cs typeface="Arial" panose="020B0604020202020204" pitchFamily="34" charset="0"/>
              </a:rPr>
              <a:t>Obecné cíle a pojetí výuky …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( prezentace „Praxe“)</a:t>
            </a:r>
          </a:p>
        </p:txBody>
      </p:sp>
    </p:spTree>
    <p:extLst>
      <p:ext uri="{BB962C8B-B14F-4D97-AF65-F5344CB8AC3E}">
        <p14:creationId xmlns:p14="http://schemas.microsoft.com/office/powerpoint/2010/main" val="530517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Barevné značení v zahraničí</a:t>
            </a:r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" y="1558292"/>
            <a:ext cx="9145170" cy="5299708"/>
          </a:xfrm>
        </p:spPr>
      </p:pic>
    </p:spTree>
    <p:extLst>
      <p:ext uri="{BB962C8B-B14F-4D97-AF65-F5344CB8AC3E}">
        <p14:creationId xmlns:p14="http://schemas.microsoft.com/office/powerpoint/2010/main" val="1486054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Barevné značení izolovaných vodičů do 1000 V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39750" y="1557338"/>
            <a:ext cx="8208963" cy="4525962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Střední i ochranný vodič se musí odlišovat od fázových vodičů: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Tvarem nebo barvou nebo umístněním!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Je-li použito středního vodiče, nesmí být použito jiného vodiče modré barvy!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Ochranný vodič musí být označen po celá své délce a nesmí být použit za jiný vodič!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i="1" dirty="0">
              <a:solidFill>
                <a:srgbClr val="00B05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i="1" dirty="0">
              <a:solidFill>
                <a:srgbClr val="00B050"/>
              </a:solidFill>
            </a:endParaRPr>
          </a:p>
        </p:txBody>
      </p:sp>
      <p:pic>
        <p:nvPicPr>
          <p:cNvPr id="24580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/>
          <a:stretch>
            <a:fillRect/>
          </a:stretch>
        </p:blipFill>
        <p:spPr bwMode="auto">
          <a:xfrm>
            <a:off x="611188" y="3716338"/>
            <a:ext cx="59912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ulka 4"/>
          <p:cNvGraphicFramePr>
            <a:graphicFrameLocks noGrp="1"/>
          </p:cNvGraphicFramePr>
          <p:nvPr/>
        </p:nvGraphicFramePr>
        <p:xfrm>
          <a:off x="539750" y="1452563"/>
          <a:ext cx="8064500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32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fázový (krajní)</a:t>
                      </a:r>
                    </a:p>
                  </a:txBody>
                  <a:tcPr marL="91436" marR="91436" marT="45733" marB="457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L1,</a:t>
                      </a:r>
                      <a:r>
                        <a:rPr lang="cs-CZ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L2, L3</a:t>
                      </a: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solidFill>
                            <a:srgbClr val="6600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hnědá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černá, </a:t>
                      </a:r>
                      <a:r>
                        <a:rPr lang="cs-CZ" sz="1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šedá</a:t>
                      </a:r>
                      <a:r>
                        <a:rPr lang="cs-CZ" sz="14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(pro pravotočivý směr)</a:t>
                      </a:r>
                    </a:p>
                  </a:txBody>
                  <a:tcPr marL="91436" marR="91436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střední</a:t>
                      </a:r>
                    </a:p>
                  </a:txBody>
                  <a:tcPr marL="91436" marR="91436" marT="45733" marB="457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(M)</a:t>
                      </a:r>
                    </a:p>
                  </a:txBody>
                  <a:tcPr marL="91436" marR="91436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světle modrá</a:t>
                      </a:r>
                    </a:p>
                  </a:txBody>
                  <a:tcPr marL="91436" marR="91436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ochranný</a:t>
                      </a:r>
                    </a:p>
                  </a:txBody>
                  <a:tcPr marL="91436" marR="91436" marT="45733" marB="4573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 (PEN)</a:t>
                      </a:r>
                    </a:p>
                  </a:txBody>
                  <a:tcPr marL="91436" marR="91436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dirty="0">
                          <a:solidFill>
                            <a:srgbClr val="92D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zeleno</a:t>
                      </a:r>
                      <a:r>
                        <a:rPr lang="cs-CZ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cs-CZ" sz="140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žlutá</a:t>
                      </a:r>
                    </a:p>
                  </a:txBody>
                  <a:tcPr marL="91436" marR="91436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Obdélník 5"/>
          <p:cNvSpPr/>
          <p:nvPr/>
        </p:nvSpPr>
        <p:spPr>
          <a:xfrm>
            <a:off x="611188" y="3644900"/>
            <a:ext cx="2016125" cy="71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Nadpis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Značení holých a izolovaných vodičů barvami nebo číslicemi</a:t>
            </a:r>
            <a:r>
              <a:rPr lang="cs-CZ" altLang="cs-CZ" sz="1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altLang="cs-CZ" sz="1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altLang="cs-CZ" sz="20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altLang="cs-CZ" sz="20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altLang="cs-CZ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(ČSN EN 60446, ČSN 33 0165, ČSN 33 0166, ČSN 33 0167)</a:t>
            </a:r>
            <a:endParaRPr lang="cs-CZ" altLang="cs-CZ" dirty="0"/>
          </a:p>
        </p:txBody>
      </p:sp>
      <p:sp>
        <p:nvSpPr>
          <p:cNvPr id="25603" name="Zástupný symbol pro obsah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Ochranný vodič: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 zvýšení bezpečnosti je jednoznačně určena barva ochranného vodiče - kombinace barev 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zelená a žlutá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Tato barva je vyhrazena pro izolované i holé vodiče.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Vodiče s tímto označením nemohou být použity k jinému účelu.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Vodiče s jiným označením nemohou být použity k funkci ochrany.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Holé vodiče necháváme po celé délce zelené, na koncích žluté pruhy.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POZOR! 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Vodič PEN se značí kombinací barev 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zelená a žlutá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po celé délce a na koncích má světle modré označení.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Podle nových norem je možné použít pro vodič PEN barvu 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světle modrou 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a na koncích 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zeleno-žluté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označení.</a:t>
            </a:r>
          </a:p>
        </p:txBody>
      </p:sp>
      <p:pic>
        <p:nvPicPr>
          <p:cNvPr id="25604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33" y="3863181"/>
            <a:ext cx="2284412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5826919"/>
            <a:ext cx="2212975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Nadpis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Značení holých a izolovaných vodičů barvami nebo číslicemi</a:t>
            </a:r>
            <a:r>
              <a:rPr lang="cs-CZ" altLang="cs-CZ" sz="1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altLang="cs-CZ" sz="100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altLang="cs-CZ" sz="2000" u="sng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altLang="cs-CZ" sz="2000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(ČSN EN 60446, ČSN 33 0165, ČSN 33 0166, ČSN 33 0167)</a:t>
            </a:r>
          </a:p>
        </p:txBody>
      </p:sp>
      <p:sp>
        <p:nvSpPr>
          <p:cNvPr id="7" name="Zástupný symbol pro obsah 6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Střední pracovní vodič: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Rozlišujeme vodič: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 střídavou soustavu -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neutrální 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 stejnosměrnou soustavu -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střední pracovní M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Neutrální i střední pracovní vodič má pro své značení určenu barvu světle modrou.</a:t>
            </a:r>
          </a:p>
        </p:txBody>
      </p:sp>
      <p:pic>
        <p:nvPicPr>
          <p:cNvPr id="2662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714750"/>
            <a:ext cx="2106612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Nadpis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Písmenové značení svorek</a:t>
            </a:r>
            <a:endParaRPr lang="cs-CZ" altLang="cs-CZ" sz="2800" dirty="0">
              <a:solidFill>
                <a:srgbClr val="0070C0"/>
              </a:solidFill>
            </a:endParaRPr>
          </a:p>
        </p:txBody>
      </p:sp>
      <p:graphicFrame>
        <p:nvGraphicFramePr>
          <p:cNvPr id="3" name="Tabulka 2"/>
          <p:cNvGraphicFramePr>
            <a:graphicFrameLocks noGrp="1"/>
          </p:cNvGraphicFramePr>
          <p:nvPr/>
        </p:nvGraphicFramePr>
        <p:xfrm>
          <a:off x="484188" y="4068763"/>
          <a:ext cx="8291512" cy="2225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46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22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36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282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svorka pro 1. fázi AC</a:t>
                      </a: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33" marB="45733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</a:p>
                  </a:txBody>
                  <a:tcPr marL="91443" marR="91443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Kladný pól DC</a:t>
                      </a:r>
                    </a:p>
                  </a:txBody>
                  <a:tcPr marL="91443" marR="91443" marT="45733" marB="45733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nebo </a:t>
                      </a:r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91443" marR="91443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svorka pro 2. fázi AC</a:t>
                      </a: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33" marB="45733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</a:p>
                  </a:txBody>
                  <a:tcPr marL="91443" marR="91443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Záporný pól DC</a:t>
                      </a:r>
                    </a:p>
                  </a:txBody>
                  <a:tcPr marL="91443" marR="91443" marT="45733" marB="45733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nebo </a:t>
                      </a:r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1443" marR="91443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svorka pro 3. fázi AC</a:t>
                      </a: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33" marB="45733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</a:p>
                  </a:txBody>
                  <a:tcPr marL="91443" marR="91443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Střední vodič DC</a:t>
                      </a:r>
                    </a:p>
                  </a:txBody>
                  <a:tcPr marL="91443" marR="91443" marT="45733" marB="45733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91443" marR="91443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střední vodič AC</a:t>
                      </a:r>
                    </a:p>
                  </a:txBody>
                  <a:tcPr marL="91443" marR="91443" marT="45733" marB="45733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marL="91443" marR="91443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Vodič pracovního pospojování</a:t>
                      </a:r>
                    </a:p>
                  </a:txBody>
                  <a:tcPr marL="91443" marR="91443" marT="45733" marB="45733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FB</a:t>
                      </a:r>
                    </a:p>
                  </a:txBody>
                  <a:tcPr marL="91443" marR="91443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Ochranný vodič</a:t>
                      </a:r>
                    </a:p>
                  </a:txBody>
                  <a:tcPr marL="91443" marR="91443" marT="45733" marB="45733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nebo</a:t>
                      </a:r>
                    </a:p>
                  </a:txBody>
                  <a:tcPr marL="91443" marR="91443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Vodič pracovního uzemnění</a:t>
                      </a:r>
                    </a:p>
                  </a:txBody>
                  <a:tcPr marL="91443" marR="91443" marT="45733" marB="45733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</a:t>
                      </a:r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nebo</a:t>
                      </a:r>
                    </a:p>
                  </a:txBody>
                  <a:tcPr marL="91443" marR="91443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Vodič PEN</a:t>
                      </a:r>
                    </a:p>
                  </a:txBody>
                  <a:tcPr marL="91443" marR="91443" marT="45733" marB="45733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</a:t>
                      </a:r>
                    </a:p>
                  </a:txBody>
                  <a:tcPr marL="91443" marR="91443" marT="45733" marB="457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33" marB="45733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7683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5468938"/>
            <a:ext cx="7842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4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5013325"/>
            <a:ext cx="74930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5" name="Obráze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341438"/>
            <a:ext cx="653415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755576" y="2060848"/>
            <a:ext cx="7772400" cy="1500187"/>
          </a:xfrm>
        </p:spPr>
        <p:txBody>
          <a:bodyPr/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4) Síť, systém, soustava,</a:t>
            </a:r>
          </a:p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zkoušečky, zakončení, vodiče</a:t>
            </a:r>
          </a:p>
        </p:txBody>
      </p:sp>
    </p:spTree>
    <p:extLst>
      <p:ext uri="{BB962C8B-B14F-4D97-AF65-F5344CB8AC3E}">
        <p14:creationId xmlns:p14="http://schemas.microsoft.com/office/powerpoint/2010/main" val="1553594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Nadpis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Rozdělení elektrických zařízení</a:t>
            </a:r>
            <a:r>
              <a:rPr lang="cs-CZ" altLang="cs-CZ" sz="100" b="1" u="sng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altLang="cs-CZ" sz="1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alt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altLang="cs-CZ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(ČSN 33 0010, ČSN EN 50110)</a:t>
            </a:r>
          </a:p>
        </p:txBody>
      </p:sp>
      <p:sp>
        <p:nvSpPr>
          <p:cNvPr id="28675" name="Zástupný symbol pro obsah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52596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Elektrická zařízení dělíme podle různých hledisek: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Podle účelu -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silová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slouží k výrobě, přeměně, přenosu a rozvodu elektrické energie. A k přeměně elektrické energie na jiný druh energie.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sdělovací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slouží k přenosu, zpracování, záznamu a reprodukci informací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řídící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slouží k ovládání, řízení, ochraně, měření a kontrole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zvláštní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k jiným účelům (například zdravotnickým)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400" b="1" dirty="0">
                <a:latin typeface="Arial" panose="020B0604020202020204" pitchFamily="34" charset="0"/>
                <a:cs typeface="Arial" panose="020B0604020202020204" pitchFamily="34" charset="0"/>
              </a:rPr>
              <a:t>Podle napětí -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ulka 12"/>
          <p:cNvGraphicFramePr>
            <a:graphicFrameLocks noGrp="1"/>
          </p:cNvGraphicFramePr>
          <p:nvPr/>
        </p:nvGraphicFramePr>
        <p:xfrm>
          <a:off x="539750" y="3827463"/>
          <a:ext cx="8064500" cy="2625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1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1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7874">
                <a:tc>
                  <a:txBody>
                    <a:bodyPr/>
                    <a:lstStyle/>
                    <a:p>
                      <a:pPr algn="l"/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22" marB="45722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mezi vodičem a zemí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mezi vodiči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178">
                <a:tc>
                  <a:txBody>
                    <a:bodyPr/>
                    <a:lstStyle/>
                    <a:p>
                      <a:r>
                        <a:rPr lang="cs-CZ" sz="14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malého napětí</a:t>
                      </a:r>
                    </a:p>
                  </a:txBody>
                  <a:tcPr marL="91436" marR="91436" marT="45722" marB="45722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ELV - mn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50 V st</a:t>
                      </a:r>
                    </a:p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V ss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50 V st</a:t>
                      </a:r>
                    </a:p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 V ss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178">
                <a:tc>
                  <a:txBody>
                    <a:bodyPr/>
                    <a:lstStyle/>
                    <a:p>
                      <a:r>
                        <a:rPr lang="cs-CZ" sz="14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nízkého napětí</a:t>
                      </a:r>
                    </a:p>
                  </a:txBody>
                  <a:tcPr marL="91436" marR="91436" marT="45722" marB="45722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LV - nn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V – 600 V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V – 1000 V st</a:t>
                      </a: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V – 1500 V ss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7873">
                <a:tc>
                  <a:txBody>
                    <a:bodyPr/>
                    <a:lstStyle/>
                    <a:p>
                      <a:r>
                        <a:rPr lang="cs-CZ" sz="14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vysokého napětí</a:t>
                      </a:r>
                    </a:p>
                  </a:txBody>
                  <a:tcPr marL="91436" marR="91436" marT="45722" marB="45722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HV - vn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0,6 kV – 30 kV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kV – 52 kV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7874">
                <a:tc>
                  <a:txBody>
                    <a:bodyPr/>
                    <a:lstStyle/>
                    <a:p>
                      <a:r>
                        <a:rPr lang="cs-CZ" sz="14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velmi vysokého napětí</a:t>
                      </a:r>
                    </a:p>
                  </a:txBody>
                  <a:tcPr marL="91436" marR="91436" marT="45722" marB="45722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vvn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kV – 171 kV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 kV – 300 kV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7874">
                <a:tc>
                  <a:txBody>
                    <a:bodyPr/>
                    <a:lstStyle/>
                    <a:p>
                      <a:r>
                        <a:rPr lang="cs-CZ" sz="14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zvlášť vysokého napětí</a:t>
                      </a:r>
                    </a:p>
                  </a:txBody>
                  <a:tcPr marL="91436" marR="91436" marT="45722" marB="45722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zvn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 kV – 800 kV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7874">
                <a:tc>
                  <a:txBody>
                    <a:bodyPr/>
                    <a:lstStyle/>
                    <a:p>
                      <a:r>
                        <a:rPr lang="cs-CZ" sz="14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ultra vysokého napětí</a:t>
                      </a:r>
                    </a:p>
                  </a:txBody>
                  <a:tcPr marL="91436" marR="91436" marT="45722" marB="45722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uvn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 800 kV</a:t>
                      </a:r>
                    </a:p>
                  </a:txBody>
                  <a:tcPr marL="91436" marR="91436" marT="45722" marB="4572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adpis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Rozdělení elektrických zařízení</a:t>
            </a:r>
            <a:r>
              <a:rPr lang="cs-CZ" altLang="cs-CZ" sz="1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altLang="cs-CZ" sz="1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altLang="cs-CZ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altLang="cs-CZ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altLang="cs-CZ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(ČSN 33 0010, ČSN EN 50110)</a:t>
            </a:r>
            <a:endParaRPr lang="cs-CZ" alt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5661248"/>
          </a:xfrm>
        </p:spPr>
        <p:txBody>
          <a:bodyPr rtlCol="0"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Podle účelu -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stejnosměrná</a:t>
            </a:r>
            <a:r>
              <a:rPr lang="cs-CZ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DC, ss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střídavá</a:t>
            </a:r>
            <a:r>
              <a:rPr lang="cs-CZ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AC, st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Podle frekvence -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7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Podle nebezpečí úrazu proudem -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7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silnoproudá</a:t>
            </a:r>
            <a:r>
              <a:rPr lang="cs-CZ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při užívání mohou vzniknout el. proudy nebezpečné osobám, zvířatům a věcem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7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slaboproudá</a:t>
            </a:r>
            <a:r>
              <a:rPr lang="cs-CZ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při provozu nemohou vzniknout nebezpečné proudy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7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7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Podle provozní spolehlivosti -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7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zvýšenou provozní spolehlivostí </a:t>
            </a:r>
            <a:r>
              <a:rPr lang="cs-CZ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hlavním účelem je ochrana života a funkce důležitých zařízení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7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obvyklou provozní spolehlivostí </a:t>
            </a:r>
            <a:r>
              <a:rPr lang="cs-CZ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porucha zařízení může způsobit ohrožení osob nebo zastavení výroby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7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jednoduchá zařízení </a:t>
            </a:r>
            <a:r>
              <a:rPr lang="cs-CZ" sz="1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porucha zařízení nemůže způsobit ohrožení osob ani výroby</a:t>
            </a:r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491765"/>
              </p:ext>
            </p:extLst>
          </p:nvPr>
        </p:nvGraphicFramePr>
        <p:xfrm>
          <a:off x="539552" y="2348880"/>
          <a:ext cx="8064500" cy="15890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6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7818">
                <a:tc>
                  <a:txBody>
                    <a:bodyPr/>
                    <a:lstStyle/>
                    <a:p>
                      <a:r>
                        <a:rPr lang="cs-CZ" sz="14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střídavá silová</a:t>
                      </a:r>
                    </a:p>
                  </a:txBody>
                  <a:tcPr marL="91436" marR="91436" marT="45713" marB="45713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nízkofrekvenční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60 Hz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817"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3" marB="45713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středofrekvenční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Hz – 10 kHz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7818"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3" marB="45713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vysokofrekvenční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vf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nad 10 kHz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7818">
                <a:tc>
                  <a:txBody>
                    <a:bodyPr/>
                    <a:lstStyle/>
                    <a:p>
                      <a:r>
                        <a:rPr lang="cs-CZ" sz="1400" b="1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střídavá sdělovací</a:t>
                      </a:r>
                    </a:p>
                  </a:txBody>
                  <a:tcPr marL="91436" marR="91436" marT="45713" marB="45713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nízkofrekvenční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9 kHz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7818"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36" marR="91436" marT="45713" marB="45713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vysokofrekvenční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vf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kHz – 3 Thz</a:t>
                      </a:r>
                    </a:p>
                  </a:txBody>
                  <a:tcPr marL="91436" marR="91436" marT="45713" marB="4571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Nadpis 1"/>
          <p:cNvSpPr>
            <a:spLocks noGrp="1"/>
          </p:cNvSpPr>
          <p:nvPr>
            <p:ph type="title"/>
          </p:nvPr>
        </p:nvSpPr>
        <p:spPr>
          <a:xfrm>
            <a:off x="457022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Elektrická instalace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39750" y="1484313"/>
            <a:ext cx="8229600" cy="45259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montáž elektrických rozvodů, elektrických přístrojů a zařízení, využívajících pro svou činnost elektrickou energii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Elektrické rozvody v budovách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- rozvodná soustava nn s dovoleným napětím proti zemi 600 V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Soustavy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uzemněná -&gt; TT, TN-C, TN-S, TN-C-S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izolovaná -&gt; IT</a:t>
            </a:r>
            <a:endParaRPr lang="cs-CZ" sz="1600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" y="3717032"/>
            <a:ext cx="9144000" cy="2845878"/>
          </a:xfrm>
          <a:prstGeom prst="rect">
            <a:avLst/>
          </a:prstGeom>
        </p:spPr>
      </p:pic>
      <p:sp>
        <p:nvSpPr>
          <p:cNvPr id="2" name="TextovéPole 1"/>
          <p:cNvSpPr txBox="1"/>
          <p:nvPr/>
        </p:nvSpPr>
        <p:spPr>
          <a:xfrm>
            <a:off x="1907704" y="638132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Uf = 230 V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5220072" y="6381328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Us = 400 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>
              <a:spcBef>
                <a:spcPct val="20000"/>
              </a:spcBef>
            </a:pPr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Význam začátečních písmen:</a:t>
            </a:r>
            <a:endParaRPr lang="cs-CZ" altLang="cs-CZ" sz="2800" dirty="0">
              <a:solidFill>
                <a:srgbClr val="0070C0"/>
              </a:solidFill>
            </a:endParaRPr>
          </a:p>
        </p:txBody>
      </p:sp>
      <p:graphicFrame>
        <p:nvGraphicFramePr>
          <p:cNvPr id="3" name="Zástupný symbol pro obsah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388471"/>
              </p:ext>
            </p:extLst>
          </p:nvPr>
        </p:nvGraphicFramePr>
        <p:xfrm>
          <a:off x="457200" y="1600200"/>
          <a:ext cx="8229600" cy="400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671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Písmeno: způsob uzemnění u dodavatele v transformátorové stanici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T: (terré = země) uzemnění jednoho bodu soustavy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I: izolování všech živých částí od země, nebo spojení nulové bodu soustavy se zemí přes impedanci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Písmeno: způsob uzemnění kostry přístrojů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T: přímé uzemnění kostry zařízení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N: spojení kostry zařízení se zemnícím vodičem distribuční sítě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Písmeno: uspořádání neutrálního a ochranného vodiče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S: PE a N jsou odděleny</a:t>
                      </a:r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C: ochranný a neutrální vodič spojeny do jednoho vodiče PEN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Zkratky: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cs-CZ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– terré (fr.) = země; I – isolé (fr.) = izolovaný; N – neutré (fr.) = neutrální; S – separé (fr.) = oddělený; C – combiné (fr.) = kombinovaný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6"/>
          <p:cNvSpPr>
            <a:spLocks noGrp="1"/>
          </p:cNvSpPr>
          <p:nvPr>
            <p:ph type="subTitle" idx="1"/>
          </p:nvPr>
        </p:nvSpPr>
        <p:spPr>
          <a:xfrm>
            <a:off x="1331640" y="4581128"/>
            <a:ext cx="6400800" cy="1752600"/>
          </a:xfrm>
        </p:spPr>
        <p:txBody>
          <a:bodyPr/>
          <a:lstStyle/>
          <a:p>
            <a:r>
              <a:rPr lang="cs-CZ" altLang="cs-CZ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Podle Vyhlášky č. 50/ 1978 sb. Českého úřadu bezpečnosti práce a Českého báňského úřadu o odborné způsobilosti v elektrotechnice</a:t>
            </a:r>
            <a:endParaRPr lang="cs-CZ" sz="2800" dirty="0"/>
          </a:p>
        </p:txBody>
      </p:sp>
      <p:sp>
        <p:nvSpPr>
          <p:cNvPr id="8" name="Nadpis 7"/>
          <p:cNvSpPr>
            <a:spLocks noGrp="1"/>
          </p:cNvSpPr>
          <p:nvPr>
            <p:ph type="ctrTitle"/>
          </p:nvPr>
        </p:nvSpPr>
        <p:spPr>
          <a:xfrm>
            <a:off x="683568" y="1052736"/>
            <a:ext cx="7772400" cy="1470025"/>
          </a:xfrm>
        </p:spPr>
        <p:txBody>
          <a:bodyPr/>
          <a:lstStyle/>
          <a:p>
            <a:r>
              <a:rPr lang="cs-CZ" altLang="cs-CZ" b="1" u="sng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Stupně odborné kvalifikace pracovníků v elektrotechnice a elektronice</a:t>
            </a: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4523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Síť TN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Síť TN patří k nejběžnějším sítím v ČR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Neživé části elektrických zařízení jsou spojeny prostřednictvím ochranného vodiče s jedním uzlem sítě, který je uzemněn.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Podle uspořádání nulového a ochranného vodiče dělíme síť TN takto: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TN-S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v celé síti je ochranný vodič veden odděleně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TN-C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funkce nulového a ochranného vodiče jsou sloučeny do jednoho vodiče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TN-C-S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v části sítě jsou funkce nulového a ochranného vodiče sloučeny do jednoho vodiče (PEN vodič), v další části sítě jsou nulový a ochranný vodič vedeny odděleně a již nesmí být vzájemně spojovány (PE a N).</a:t>
            </a:r>
            <a:endParaRPr lang="cs-CZ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Zástupný symbol pro obsah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400050"/>
            <a:ext cx="8443912" cy="59817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Nadpis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Síť TN-C</a:t>
            </a:r>
          </a:p>
        </p:txBody>
      </p:sp>
      <p:sp>
        <p:nvSpPr>
          <p:cNvPr id="34819" name="Zástupný symbol pro obsah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52596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Síť 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TN-C 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 uzemněné soustavě: síť TN, ve které ochranný vodič současně plní funkci středního vodiče.</a:t>
            </a:r>
          </a:p>
        </p:txBody>
      </p:sp>
      <p:sp>
        <p:nvSpPr>
          <p:cNvPr id="5" name="Obdélník 4"/>
          <p:cNvSpPr/>
          <p:nvPr/>
        </p:nvSpPr>
        <p:spPr>
          <a:xfrm>
            <a:off x="2190750" y="5084763"/>
            <a:ext cx="1876425" cy="257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pic>
        <p:nvPicPr>
          <p:cNvPr id="34821" name="Obráze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133600"/>
            <a:ext cx="57261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Síť TN-S</a:t>
            </a:r>
          </a:p>
        </p:txBody>
      </p:sp>
      <p:sp>
        <p:nvSpPr>
          <p:cNvPr id="35843" name="Zástupný symbol pro obsah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52596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Síť 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TN-S 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 uzemněné soustavě: síť TN, ve které ochranný vodič je samostatný a neplní funkci středního vodiče.</a:t>
            </a:r>
          </a:p>
        </p:txBody>
      </p:sp>
      <p:sp>
        <p:nvSpPr>
          <p:cNvPr id="5" name="Obdélník 4"/>
          <p:cNvSpPr/>
          <p:nvPr/>
        </p:nvSpPr>
        <p:spPr>
          <a:xfrm>
            <a:off x="2185988" y="5229225"/>
            <a:ext cx="1954212" cy="360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pic>
        <p:nvPicPr>
          <p:cNvPr id="35845" name="Obráze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205038"/>
            <a:ext cx="5640388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Nadpis 1"/>
          <p:cNvSpPr>
            <a:spLocks noGrp="1"/>
          </p:cNvSpPr>
          <p:nvPr>
            <p:ph type="title"/>
          </p:nvPr>
        </p:nvSpPr>
        <p:spPr>
          <a:xfrm>
            <a:off x="467544" y="35773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Síť TN-C-S</a:t>
            </a:r>
          </a:p>
        </p:txBody>
      </p:sp>
      <p:sp>
        <p:nvSpPr>
          <p:cNvPr id="36867" name="Zástupný symbol pro obsah 2"/>
          <p:cNvSpPr>
            <a:spLocks noGrp="1"/>
          </p:cNvSpPr>
          <p:nvPr>
            <p:ph idx="1"/>
          </p:nvPr>
        </p:nvSpPr>
        <p:spPr>
          <a:xfrm>
            <a:off x="395536" y="1407711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 místě rozdělení sítě TN-C na TN-S je 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důležité další uzemnění 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tohoto bodu rozdělení (děje se tak v rozvaděči).</a:t>
            </a:r>
          </a:p>
        </p:txBody>
      </p:sp>
      <p:sp>
        <p:nvSpPr>
          <p:cNvPr id="5" name="Obdélník 4"/>
          <p:cNvSpPr/>
          <p:nvPr/>
        </p:nvSpPr>
        <p:spPr>
          <a:xfrm>
            <a:off x="2846388" y="5065713"/>
            <a:ext cx="1511300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6" name="Obdélník 5"/>
          <p:cNvSpPr/>
          <p:nvPr/>
        </p:nvSpPr>
        <p:spPr>
          <a:xfrm>
            <a:off x="1835150" y="5065713"/>
            <a:ext cx="1011238" cy="179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pic>
        <p:nvPicPr>
          <p:cNvPr id="36870" name="Obráze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1916113"/>
            <a:ext cx="6192837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Síť TT</a:t>
            </a:r>
          </a:p>
        </p:txBody>
      </p:sp>
      <p:sp>
        <p:nvSpPr>
          <p:cNvPr id="37891" name="Zástupný symbol pro obsah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uzemněná TT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uzel zdroje spojen se zemí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Síť TT má jeden bod přímo uzemněný a neživé části připojených elektrických zařízení jsou v této síti spojeny se zemí zemniči nezávislými na uzemnění sítě.</a:t>
            </a:r>
          </a:p>
        </p:txBody>
      </p:sp>
      <p:pic>
        <p:nvPicPr>
          <p:cNvPr id="37892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2565400"/>
            <a:ext cx="602932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Nadpis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Síť IT</a:t>
            </a:r>
          </a:p>
        </p:txBody>
      </p:sp>
      <p:sp>
        <p:nvSpPr>
          <p:cNvPr id="38915" name="Zástupný symbol pro obsah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52596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izolovaná IT</a:t>
            </a: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- má všechny živé části izolovány od země nebo jeden uzel spojený se zemí přes velkou impedanci. Neživé části připojených elektrických zařízení jsou spojeny se zemí uzemněním, a to jednotlivě nebo po skupinách.</a:t>
            </a:r>
          </a:p>
        </p:txBody>
      </p:sp>
      <p:sp>
        <p:nvSpPr>
          <p:cNvPr id="38916" name="Obdélník 3"/>
          <p:cNvSpPr>
            <a:spLocks noChangeArrowheads="1"/>
          </p:cNvSpPr>
          <p:nvPr/>
        </p:nvSpPr>
        <p:spPr bwMode="auto">
          <a:xfrm>
            <a:off x="2286000" y="2967038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cs-CZ" altLang="cs-CZ" b="1"/>
          </a:p>
          <a:p>
            <a:pPr algn="ctr" eaLnBrk="1" hangingPunct="1"/>
            <a:endParaRPr lang="cs-CZ" altLang="cs-CZ"/>
          </a:p>
          <a:p>
            <a:pPr eaLnBrk="1" hangingPunct="1"/>
            <a:endParaRPr lang="cs-CZ" altLang="cs-CZ"/>
          </a:p>
        </p:txBody>
      </p:sp>
      <p:pic>
        <p:nvPicPr>
          <p:cNvPr id="38917" name="Obráze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565400"/>
            <a:ext cx="60769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adpis 1"/>
          <p:cNvSpPr>
            <a:spLocks noGrp="1"/>
          </p:cNvSpPr>
          <p:nvPr>
            <p:ph type="title"/>
          </p:nvPr>
        </p:nvSpPr>
        <p:spPr>
          <a:xfrm>
            <a:off x="467544" y="35773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Stejnosměrné sítě</a:t>
            </a:r>
          </a:p>
        </p:txBody>
      </p:sp>
      <p:sp>
        <p:nvSpPr>
          <p:cNvPr id="39939" name="Zástupný symbol pro obsah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52596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 zásadě je možná realizace stejnosměrných sítí TN, TT i IT, obdobně jako u sítí střídavých, s uspořádáním TN-S a TN-C.</a:t>
            </a:r>
          </a:p>
        </p:txBody>
      </p:sp>
      <p:pic>
        <p:nvPicPr>
          <p:cNvPr id="39940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420938"/>
            <a:ext cx="4113212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63" y="2420938"/>
            <a:ext cx="434975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611560" y="1340768"/>
            <a:ext cx="7772400" cy="1500187"/>
          </a:xfrm>
        </p:spPr>
        <p:txBody>
          <a:bodyPr/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4) Zkoušečky</a:t>
            </a:r>
          </a:p>
        </p:txBody>
      </p:sp>
    </p:spTree>
    <p:extLst>
      <p:ext uri="{BB962C8B-B14F-4D97-AF65-F5344CB8AC3E}">
        <p14:creationId xmlns:p14="http://schemas.microsoft.com/office/powerpoint/2010/main" val="3902177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Nadpis 3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Zkoušečky - základní typy</a:t>
            </a:r>
          </a:p>
        </p:txBody>
      </p:sp>
      <p:sp>
        <p:nvSpPr>
          <p:cNvPr id="41987" name="Zástupný symbol pro obsah 4"/>
          <p:cNvSpPr>
            <a:spLocks noGrp="1"/>
          </p:cNvSpPr>
          <p:nvPr>
            <p:ph sz="half" idx="1"/>
          </p:nvPr>
        </p:nvSpPr>
        <p:spPr>
          <a:xfrm>
            <a:off x="457200" y="1484313"/>
            <a:ext cx="4038600" cy="4525962"/>
          </a:xfrm>
        </p:spPr>
        <p:txBody>
          <a:bodyPr/>
          <a:lstStyle/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Doutnavková zkoušečka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ZN 1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ZN 2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Obvodová zkoušečka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Další typy</a:t>
            </a:r>
          </a:p>
        </p:txBody>
      </p:sp>
      <p:pic>
        <p:nvPicPr>
          <p:cNvPr id="41988" name="Zástupný symbol pro obsah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36096" y="3140968"/>
            <a:ext cx="2592288" cy="3456383"/>
          </a:xfrm>
        </p:spPr>
      </p:pic>
      <p:pic>
        <p:nvPicPr>
          <p:cNvPr id="41989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32" y="3429000"/>
            <a:ext cx="3313464" cy="248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556792"/>
            <a:ext cx="3265127" cy="1296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adpis 1"/>
          <p:cNvSpPr>
            <a:spLocks noGrp="1"/>
          </p:cNvSpPr>
          <p:nvPr>
            <p:ph type="title" idx="4294967295"/>
          </p:nvPr>
        </p:nvSpPr>
        <p:spPr>
          <a:xfrm>
            <a:off x="467544" y="0"/>
            <a:ext cx="8291512" cy="1066800"/>
          </a:xfrm>
        </p:spPr>
        <p:txBody>
          <a:bodyPr/>
          <a:lstStyle/>
          <a:p>
            <a:pPr eaLnBrk="1" hangingPunct="1"/>
            <a:r>
              <a:rPr lang="cs-CZ" altLang="cs-CZ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Vyhláška č. 50/ 1978 sb.</a:t>
            </a:r>
            <a:endParaRPr lang="cs-CZ" altLang="cs-CZ" sz="3600" b="1" u="sng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5" name="Zástupný symbol pro obsah 2"/>
          <p:cNvSpPr>
            <a:spLocks noGrp="1"/>
          </p:cNvSpPr>
          <p:nvPr>
            <p:ph idx="4294967295"/>
          </p:nvPr>
        </p:nvSpPr>
        <p:spPr>
          <a:xfrm>
            <a:off x="395536" y="980728"/>
            <a:ext cx="8568952" cy="4237459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cs-CZ" altLang="cs-CZ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Pracovníci bez odborného vzdělání: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§3 vyhlášky 50/1978 - pracovníci seznámeni</a:t>
            </a: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Zaměstnanci byli svým zaměstnavatelem seznámeni se základem bezpečnosti práce na elektrických zařízeních a mohou samostatně obsluhovat jednoduchý elektrická zařízení malého (do 50 V) a nízkého (do 1000 V) elektrického napětí.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§4 vyhlášky 50/1978 - pracovníci poučeni </a:t>
            </a: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Obdobně jako pracovníci seznámeni dle vyhlášky 50/1978 byli zaměstnanci proškoleni, ale mohou navíc jednoduchá zařízení vysokého napětí, pracovat na částech elektrického zařízení nízkého napětí, pokud je elektrické zařízení odpojeno od elektrického napětí, s dohledem pracovat na vypnutých elektrických zařízeních vysokého napětí a měřit zkoušecími měřícími přístroji.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Doutnavková zkoušečka</a:t>
            </a:r>
          </a:p>
        </p:txBody>
      </p:sp>
      <p:sp>
        <p:nvSpPr>
          <p:cNvPr id="43011" name="Zástupný symbol pro obsah 2"/>
          <p:cNvSpPr>
            <a:spLocks noGrp="1"/>
          </p:cNvSpPr>
          <p:nvPr>
            <p:ph idx="1"/>
          </p:nvPr>
        </p:nvSpPr>
        <p:spPr>
          <a:xfrm>
            <a:off x="468313" y="1484313"/>
            <a:ext cx="8229600" cy="4525962"/>
          </a:xfrm>
        </p:spPr>
        <p:txBody>
          <a:bodyPr/>
          <a:lstStyle/>
          <a:p>
            <a:pPr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Při zjišťování přítomnosti napětí na fázovém vodiči uzavřeme obvod se zemí přes své tělo.</a:t>
            </a:r>
          </a:p>
          <a:p>
            <a:pPr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Velká citlivost zkoušečky může zapříčinit chybnou signalizaci</a:t>
            </a:r>
          </a:p>
          <a:p>
            <a:pPr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Zkoušečky jsou vyráběny na různé velikosti napětí - 12 V, 24 V,…</a:t>
            </a:r>
          </a:p>
        </p:txBody>
      </p:sp>
      <p:cxnSp>
        <p:nvCxnSpPr>
          <p:cNvPr id="14" name="Přímá spojnice 13"/>
          <p:cNvCxnSpPr/>
          <p:nvPr/>
        </p:nvCxnSpPr>
        <p:spPr>
          <a:xfrm>
            <a:off x="3827463" y="51212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Přímá spojnice 30"/>
          <p:cNvCxnSpPr/>
          <p:nvPr/>
        </p:nvCxnSpPr>
        <p:spPr>
          <a:xfrm>
            <a:off x="4284663" y="51212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Přímá spojnice 54"/>
          <p:cNvCxnSpPr/>
          <p:nvPr/>
        </p:nvCxnSpPr>
        <p:spPr>
          <a:xfrm>
            <a:off x="2592388" y="42926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59"/>
          <p:cNvCxnSpPr/>
          <p:nvPr/>
        </p:nvCxnSpPr>
        <p:spPr>
          <a:xfrm>
            <a:off x="2484438" y="4292600"/>
            <a:ext cx="358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61"/>
          <p:cNvCxnSpPr/>
          <p:nvPr/>
        </p:nvCxnSpPr>
        <p:spPr>
          <a:xfrm>
            <a:off x="2555875" y="4400550"/>
            <a:ext cx="21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Přímá spojnice 63"/>
          <p:cNvCxnSpPr/>
          <p:nvPr/>
        </p:nvCxnSpPr>
        <p:spPr>
          <a:xfrm>
            <a:off x="2652713" y="4545013"/>
            <a:ext cx="11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8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2713608"/>
            <a:ext cx="5400600" cy="405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ZN - 1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half" idx="2"/>
          </p:nvPr>
        </p:nvSpPr>
        <p:spPr>
          <a:xfrm>
            <a:off x="4716016" y="1268760"/>
            <a:ext cx="4038600" cy="45259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Levá strana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 zhotovena jako doutnavková zkoušečka. Při zkoušení musí být jeden z hrotů zapojen do zdířek A nebo B. Druhým dotykem je kovový výlisek označený „dotyk“.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Pravá strana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 elektromagnetická. K indikaci využívá odpružené železné jádro, které je vtahováno do cívky. Na stupnici pak odečteme hodnoty napětí. Maximální: AC-500 V; DC-400 V</a:t>
            </a:r>
          </a:p>
        </p:txBody>
      </p:sp>
      <p:pic>
        <p:nvPicPr>
          <p:cNvPr id="44037" name="Obráze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72562"/>
            <a:ext cx="3604394" cy="269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Obráze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130084"/>
            <a:ext cx="3636468" cy="272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Zástupný symbol pro obsah 2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9" y="764704"/>
            <a:ext cx="3781409" cy="338304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04" y="836712"/>
            <a:ext cx="6931191" cy="51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67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ZN - 2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half" idx="2"/>
          </p:nvPr>
        </p:nvSpPr>
        <p:spPr>
          <a:xfrm>
            <a:off x="4643438" y="1484313"/>
            <a:ext cx="4038600" cy="37782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Levá strana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funguje jako obvodová zkoušečka. Změří obvod s maximálním odporem 15 ohmů.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Pravá strana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 elektromagnetická jako u ZN 1. Ale měříme napětí  jen do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50 V.</a:t>
            </a:r>
          </a:p>
        </p:txBody>
      </p:sp>
      <p:pic>
        <p:nvPicPr>
          <p:cNvPr id="45061" name="Obráze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39360"/>
            <a:ext cx="3741049" cy="280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Obráze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39360"/>
            <a:ext cx="3745150" cy="280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Zástupný symbol pro obsah 2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25" y="620688"/>
            <a:ext cx="2405005" cy="329173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29208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ZN - 4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67544" y="1844824"/>
            <a:ext cx="4038600" cy="4525963"/>
          </a:xfrm>
        </p:spPr>
        <p:txBody>
          <a:bodyPr/>
          <a:lstStyle/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Popis: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Zkoušečka k dvojpólovému měření velikosti stejnosměrného a střídavého napětí od 110 do 400 V. 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Zkoušečka určuje také fázové vodiče, polaritu stejnosměrného napětí a fáze trojfázové soustavy s nulovým vodičem. 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Parametry: stejnosměrné a střídavé napětí: 110 V, 230 V, 400 V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frekvenční rozsah: 0 - 60 Hz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určení fáze: ano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určení polarity: ano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optická signalizace: ano 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88840"/>
            <a:ext cx="4248472" cy="318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04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ZN - 4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67544" y="1340768"/>
            <a:ext cx="4038600" cy="4525963"/>
          </a:xfrm>
        </p:spPr>
        <p:txBody>
          <a:bodyPr/>
          <a:lstStyle/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Postup měření: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Indikace velikosti napětí: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 indikaci velikosti napětí se používá elektromagnet, do kterého se vtahuje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odpružené železné jádro. Ukazovatel udává na stupnici okénka hodnoty síťových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napětí (LED diody svítí).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Určovaní fázového vodiče: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 určovaní fázového vodiče slouží doutnavka v levém okénku zkoušečky. Zkoušečku uchopíme do ruky tak, aby se ruka dotýkala kovového výstupku na zadní straně krytu a měřicí hrot přiložíme na fázový vodič. Při výskytu fázového napětí na měřeném vodiči se doutnavka rozsvítí. Proud procházející tělem je menší než 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0,25 mA.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0" y="1196752"/>
            <a:ext cx="4038600" cy="4525963"/>
          </a:xfrm>
        </p:spPr>
        <p:txBody>
          <a:bodyPr/>
          <a:lstStyle/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Zjišťování pořadí fází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Pořadí fází se zjišťuje pomocí doutnavky a obvodu složeného z odporů a kondenzátorů,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který vytváří napětí proti nulovému vodiči v závislosti na směru otáčení fází. Ruka se dotýká kovového výlisku na zadní straně zkoušečky. Přiložením pevného hrotu na předbíhající fázi a pohyblivého hrotu na následující fázi se doutnavka rozsvítí. Při obráceném pořadí fází doutnavka nesvítí (LED diody svítí).</a:t>
            </a:r>
          </a:p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Určování polarity stejnosměrného napětí - Polarita stejnosměrného napětí je určena dvěma LED diodami. Jestliže je na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pohyblivém měřícím hrotu kladný pól, rozsvítí se dioda označená „</a:t>
            </a:r>
            <a:r>
              <a:rPr lang="cs-CZ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“.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- Jestliže je na pohyblivém hrotu záporný pól napětí, rozsvítí se LED dioda s označením „</a:t>
            </a:r>
            <a:r>
              <a:rPr lang="cs-CZ" sz="1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“.</a:t>
            </a:r>
          </a:p>
        </p:txBody>
      </p:sp>
    </p:spTree>
    <p:extLst>
      <p:ext uri="{BB962C8B-B14F-4D97-AF65-F5344CB8AC3E}">
        <p14:creationId xmlns:p14="http://schemas.microsoft.com/office/powerpoint/2010/main" val="3106406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78512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ZNF-01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67544" y="1412776"/>
            <a:ext cx="4038600" cy="4525963"/>
          </a:xfrm>
        </p:spPr>
        <p:txBody>
          <a:bodyPr/>
          <a:lstStyle/>
          <a:p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Zkoušečka napětí a fází ELECO ZNF-01 </a:t>
            </a:r>
          </a:p>
          <a:p>
            <a:pPr marL="0" indent="0">
              <a:buNone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Zkoušečka ZNF-01 je určena ke kontrole přítomnosti napětí v rozsahu od 12V do 400V střídavých i stejnoměrných. Pro střídavá napětí platí kmitočet do 60 Hz.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Měřené napětí je signalizováno pomocí červených LED a to v rozsazích 12, 24, 50, 120, 230 a 400 V.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Napětí 12V AC/DC signalizuje dvojice LED, která je označena + a -, slouží rovněž k určení polarity měřeného napětí. Když svítí LED dioda označená symbolem "+", je na pevném hrotu kladné napětí (když "-", záporné napětí). Pokud svítí obě, napětí je střídavé. Od </a:t>
            </a:r>
            <a:r>
              <a:rPr lang="cs-CZ" sz="1600" dirty="0" err="1">
                <a:latin typeface="Arial" panose="020B0604020202020204" pitchFamily="34" charset="0"/>
                <a:cs typeface="Arial" panose="020B0604020202020204" pitchFamily="34" charset="0"/>
              </a:rPr>
              <a:t>rozshu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120V AC/DC je indikace doprovázena též akustickou signalizací.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Určení fázového vodiče: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Některá část ruky se musí dotýkat s kovovým kontaktem na zkoušečce a přiložením hrotu k fázovému vodiči se rozsvítí doutnavka v horní části indikačního panelu s označením fáze.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Určení sledu fází:</a:t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Zkoušečku musí být držena jako v předešlém případě. Při přiložení pevného hrotu na fázový vodič a druhého pohyblivého hrotu na následující fázi se doutnavka rozsvítí. V opačném případě zůstane zhaslá.</a:t>
            </a:r>
          </a:p>
          <a:p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0832" y="3798361"/>
            <a:ext cx="1706480" cy="38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90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Nadpis 1"/>
          <p:cNvSpPr>
            <a:spLocks noGrp="1"/>
          </p:cNvSpPr>
          <p:nvPr>
            <p:ph type="title"/>
          </p:nvPr>
        </p:nvSpPr>
        <p:spPr>
          <a:xfrm>
            <a:off x="467544" y="11266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Obvodová zkoušečka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5259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Obvodová zkoušečka - slouží ke zjišťování uzavření obvodu, například pojistka, prodlužovací přívod, pohyblivý přívod, vodič…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  <a:r>
              <a:rPr lang="cs-CZ" sz="20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OBVOD NESMÍ BÝT POD NAPĚTÍM!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cs-CZ" sz="20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cs-CZ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cs-CZ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60543"/>
            <a:ext cx="7724775" cy="3905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755576" y="1916832"/>
            <a:ext cx="7772400" cy="1500187"/>
          </a:xfrm>
        </p:spPr>
        <p:txBody>
          <a:bodyPr/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4) Zakončování a připojování vodičů na spotřebiče</a:t>
            </a:r>
          </a:p>
        </p:txBody>
      </p:sp>
    </p:spTree>
    <p:extLst>
      <p:ext uri="{BB962C8B-B14F-4D97-AF65-F5344CB8AC3E}">
        <p14:creationId xmlns:p14="http://schemas.microsoft.com/office/powerpoint/2010/main" val="3707756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Nadpis 1"/>
          <p:cNvSpPr>
            <a:spLocks noGrp="1"/>
          </p:cNvSpPr>
          <p:nvPr>
            <p:ph type="title"/>
          </p:nvPr>
        </p:nvSpPr>
        <p:spPr>
          <a:xfrm>
            <a:off x="451816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Mechanické připojování a spojování vodičů na spotřebiče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0617" y="1988840"/>
            <a:ext cx="8229600" cy="45259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podle způsobu montáže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pevně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 pohyblivý přívod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podle vyhotovení spoje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rozebíratelné (svorkovnice, konektory, svorky)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nerozebíratelné (měď - pájení; hliník - svařováním, tlakem)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CUPAL podložka</a:t>
            </a:r>
          </a:p>
        </p:txBody>
      </p:sp>
      <p:pic>
        <p:nvPicPr>
          <p:cNvPr id="47108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924" y="1842742"/>
            <a:ext cx="2026568" cy="151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Přímá spojnice se šipkou 6"/>
          <p:cNvCxnSpPr/>
          <p:nvPr/>
        </p:nvCxnSpPr>
        <p:spPr>
          <a:xfrm flipV="1">
            <a:off x="4932363" y="2492896"/>
            <a:ext cx="1943893" cy="504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Vyhláška č. 50/ 1978 sb.</a:t>
            </a:r>
            <a:endParaRPr lang="cs-CZ" sz="3600" b="1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Pracovníci s odborným elektrotechnickým vzděláním: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§5 vyhlášky 50/1978 - pracovníci znalí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 získání kvalifikace dle vyhlášky 50/1978 §5 pracovníci znalí je nutné získat elektrotechnické vzdělání, minimálně však vyučení. Na různé rekvalifikační kurzy bohužel vyhláška 50/1978 nepomýšlí. Dále je nutné složit zkoušku ve stanoveném rozsahu a dle stanovených pravidel.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Pracovníci znalí dle §5 vyhlášky 50/1978 mohou samostatně obsluhovat elektrická zařízení, pracovat na zapnutém elektrickém zařízením (pod napětím) nízkého napětí pod dozorem, popř. jen dohledem a na elektrickém zařízení vysokého napětí jen za vypnutého stavu (bez napětí).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Zakončování vodičů 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5288" y="1484313"/>
            <a:ext cx="8229600" cy="4525962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Vodiče zakončujeme podle jejich připojení do elektrických obvodů a podle druhu jádra vodiče: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plné jádro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většinou stačí pouhé odizolování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malé průřezy – rovné, účko, očko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velké průřezy – kabelová oka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lanované jádro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(lanko, slaněné)</a:t>
            </a:r>
          </a:p>
          <a:p>
            <a:pPr lvl="1" indent="-3429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odizolovat a zapájet</a:t>
            </a:r>
          </a:p>
          <a:p>
            <a:pPr lvl="1" indent="-3429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vytvořit očko a zapájet</a:t>
            </a:r>
          </a:p>
          <a:p>
            <a:pPr lvl="1" indent="-3429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použití dutinek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Očka</a:t>
            </a:r>
          </a:p>
          <a:p>
            <a:pPr marL="571500" lvl="1" indent="-1714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navářecí</a:t>
            </a:r>
          </a:p>
          <a:p>
            <a:pPr marL="571500" lvl="1" indent="-1714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lisovací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pro text 5"/>
          <p:cNvSpPr>
            <a:spLocks noGrp="1"/>
          </p:cNvSpPr>
          <p:nvPr>
            <p:ph type="body" idx="1"/>
          </p:nvPr>
        </p:nvSpPr>
        <p:spPr>
          <a:xfrm>
            <a:off x="611560" y="2420888"/>
            <a:ext cx="7772400" cy="1500187"/>
          </a:xfrm>
        </p:spPr>
        <p:txBody>
          <a:bodyPr/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4) Základní elektroinstalační materiály</a:t>
            </a:r>
          </a:p>
        </p:txBody>
      </p:sp>
    </p:spTree>
    <p:extLst>
      <p:ext uri="{BB962C8B-B14F-4D97-AF65-F5344CB8AC3E}">
        <p14:creationId xmlns:p14="http://schemas.microsoft.com/office/powerpoint/2010/main" val="3742973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07504" y="625959"/>
            <a:ext cx="8229600" cy="4525962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Zařízení pro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přívod:	hlavní domovní skříň (HDS) pro vzdušné nebo kabelové přípojky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rozvod:	hlavní a podružné rozvaděče, bytové rozvodnice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užitková:	svítidla, zásobníky TUV, signalizační zařízení, větrací zařízení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cs-C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Elektroinstalační materiály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cs-CZ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jističe, pojistky a chrániče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spínače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zásuvky a vidlice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úložný, spojovací, upevňovací a izolační materiál</a:t>
            </a:r>
          </a:p>
          <a:p>
            <a:pPr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instalační krabice a krabicové rozvodky</a:t>
            </a:r>
          </a:p>
        </p:txBody>
      </p:sp>
      <p:pic>
        <p:nvPicPr>
          <p:cNvPr id="52228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132263"/>
            <a:ext cx="2272934" cy="303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25144"/>
            <a:ext cx="19431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Obráze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725144"/>
            <a:ext cx="1080120" cy="144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Obráze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81469"/>
            <a:ext cx="19431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683568" y="2132856"/>
            <a:ext cx="7772400" cy="1500187"/>
          </a:xfrm>
        </p:spPr>
        <p:txBody>
          <a:bodyPr/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5) Pojistky, jističe, chrániče</a:t>
            </a:r>
          </a:p>
        </p:txBody>
      </p:sp>
    </p:spTree>
    <p:extLst>
      <p:ext uri="{BB962C8B-B14F-4D97-AF65-F5344CB8AC3E}">
        <p14:creationId xmlns:p14="http://schemas.microsoft.com/office/powerpoint/2010/main" val="25576527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Nadpis 1"/>
          <p:cNvSpPr>
            <a:spLocks noGrp="1"/>
          </p:cNvSpPr>
          <p:nvPr>
            <p:ph type="title"/>
          </p:nvPr>
        </p:nvSpPr>
        <p:spPr>
          <a:xfrm>
            <a:off x="468011" y="23142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Základní jistící prvky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96887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Podle konstrukce rozdělujeme na: </a:t>
            </a:r>
          </a:p>
          <a:p>
            <a:pPr lvl="1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pojistka</a:t>
            </a:r>
          </a:p>
          <a:p>
            <a:pPr lvl="1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jistič</a:t>
            </a:r>
          </a:p>
          <a:p>
            <a:pPr lvl="1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proudový chránič, napěťový chránič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Pojistky rozdělujeme:</a:t>
            </a:r>
          </a:p>
          <a:p>
            <a:pPr marL="685800"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podle vypínací charakteristiky:</a:t>
            </a:r>
          </a:p>
          <a:p>
            <a:pPr marL="1085850"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normální - pro vedení</a:t>
            </a:r>
          </a:p>
          <a:p>
            <a:pPr marL="1085850"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pomalé - pro motory</a:t>
            </a:r>
          </a:p>
          <a:p>
            <a:pPr marL="685800"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podle provedení:</a:t>
            </a:r>
          </a:p>
          <a:p>
            <a:pPr marL="1085850"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nožové</a:t>
            </a:r>
          </a:p>
          <a:p>
            <a:pPr marL="1085850"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závitové</a:t>
            </a:r>
          </a:p>
          <a:p>
            <a:pPr marL="1085850"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trubičkové</a:t>
            </a:r>
          </a:p>
          <a:p>
            <a:pPr marL="685800"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podle velikosti např.:</a:t>
            </a:r>
          </a:p>
          <a:p>
            <a:pPr marL="1085850"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E 16; E 27; E 33</a:t>
            </a:r>
          </a:p>
          <a:p>
            <a:pPr marL="1085850" lvl="2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PH 00; PH 3</a:t>
            </a:r>
          </a:p>
        </p:txBody>
      </p:sp>
      <p:pic>
        <p:nvPicPr>
          <p:cNvPr id="100356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13" y="4251325"/>
            <a:ext cx="226695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13" y="1412875"/>
            <a:ext cx="226695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Nožová pojistka se skládá z:</a:t>
            </a:r>
            <a:endParaRPr lang="cs-CZ" altLang="cs-CZ" sz="2800" dirty="0">
              <a:solidFill>
                <a:srgbClr val="0070C0"/>
              </a:solidFill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pojistkový spodek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pojistková patrona</a:t>
            </a:r>
          </a:p>
        </p:txBody>
      </p:sp>
      <p:sp>
        <p:nvSpPr>
          <p:cNvPr id="101380" name="Zástupný symbol pro obsah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cs-CZ" altLang="cs-CZ" sz="1400">
                <a:latin typeface="Arial" panose="020B0604020202020204" pitchFamily="34" charset="0"/>
                <a:cs typeface="Arial" panose="020B0604020202020204" pitchFamily="34" charset="0"/>
              </a:rPr>
              <a:t>žehlička</a:t>
            </a:r>
          </a:p>
        </p:txBody>
      </p:sp>
      <p:pic>
        <p:nvPicPr>
          <p:cNvPr id="101381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4645024"/>
            <a:ext cx="2124075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52638"/>
            <a:ext cx="2122487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Obrázek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6" y="2101850"/>
            <a:ext cx="1992313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áze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726" y="4698999"/>
            <a:ext cx="1979612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Nadpis 1"/>
          <p:cNvSpPr>
            <a:spLocks noGrp="1"/>
          </p:cNvSpPr>
          <p:nvPr>
            <p:ph type="title"/>
          </p:nvPr>
        </p:nvSpPr>
        <p:spPr>
          <a:xfrm>
            <a:off x="409576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Nožová pojistka</a:t>
            </a:r>
          </a:p>
        </p:txBody>
      </p:sp>
      <p:pic>
        <p:nvPicPr>
          <p:cNvPr id="102404" name="Zástupný symbol pro obsah 5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450975"/>
            <a:ext cx="2016125" cy="1511300"/>
          </a:xfrm>
        </p:spPr>
      </p:pic>
      <p:pic>
        <p:nvPicPr>
          <p:cNvPr id="102405" name="Obráze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431925"/>
            <a:ext cx="2039938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7" name="Obráze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454944"/>
            <a:ext cx="1979613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8" name="Obráze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1431925"/>
            <a:ext cx="1979612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9" name="Obrázek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85" y="4733925"/>
            <a:ext cx="1979612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10" name="Obráze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4733925"/>
            <a:ext cx="1979612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12" name="Obrázek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1" y="4733924"/>
            <a:ext cx="1990725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13" name="Obrázek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59" y="4733924"/>
            <a:ext cx="1944119" cy="1457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Závitová pojistka se skládá z: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4525963"/>
          </a:xfrm>
          <a:ln>
            <a:miter lim="800000"/>
            <a:headEnd/>
            <a:tailEnd/>
          </a:ln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				porcelánový pojistkový spodek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				porcelánová pojistková hlavice</a:t>
            </a:r>
          </a:p>
          <a:p>
            <a:pPr marL="3657600" lvl="8" indent="0"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porcelánový styčný kroužek</a:t>
            </a:r>
          </a:p>
          <a:p>
            <a:pPr marL="3657600" lvl="8" indent="0"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pojistková tavná vložka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28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400550"/>
            <a:ext cx="1871662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Přímá spojnice se šipkou 5"/>
          <p:cNvCxnSpPr/>
          <p:nvPr/>
        </p:nvCxnSpPr>
        <p:spPr>
          <a:xfrm>
            <a:off x="6732588" y="2276475"/>
            <a:ext cx="1368425" cy="2089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0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389438"/>
            <a:ext cx="1887538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1" name="Obráze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302125"/>
            <a:ext cx="1908175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Přímá spojnice se šipkou 8"/>
          <p:cNvCxnSpPr/>
          <p:nvPr/>
        </p:nvCxnSpPr>
        <p:spPr>
          <a:xfrm>
            <a:off x="5292725" y="2565400"/>
            <a:ext cx="655638" cy="1785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se šipkou 12"/>
          <p:cNvCxnSpPr/>
          <p:nvPr/>
        </p:nvCxnSpPr>
        <p:spPr>
          <a:xfrm flipH="1">
            <a:off x="2159000" y="1557338"/>
            <a:ext cx="1836738" cy="2663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Obrázek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1341438"/>
            <a:ext cx="1860550" cy="139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Nadpis 1"/>
          <p:cNvSpPr>
            <a:spLocks noGrp="1"/>
          </p:cNvSpPr>
          <p:nvPr>
            <p:ph type="title"/>
          </p:nvPr>
        </p:nvSpPr>
        <p:spPr>
          <a:xfrm>
            <a:off x="467544" y="23142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Závitová pojistka</a:t>
            </a:r>
          </a:p>
        </p:txBody>
      </p:sp>
      <p:pic>
        <p:nvPicPr>
          <p:cNvPr id="104451" name="Zástupný symbol pro obsah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1250" y="1484313"/>
            <a:ext cx="2730500" cy="4525962"/>
          </a:xfrm>
        </p:spPr>
      </p:pic>
      <p:pic>
        <p:nvPicPr>
          <p:cNvPr id="104452" name="Zástupný symbol pro obsah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6613" y="1908175"/>
            <a:ext cx="4038600" cy="36798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Nadpis 4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Závitová pojistka</a:t>
            </a:r>
          </a:p>
        </p:txBody>
      </p:sp>
      <p:pic>
        <p:nvPicPr>
          <p:cNvPr id="105475" name="Zástupný symbol pro obsah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44675"/>
            <a:ext cx="4049713" cy="3873500"/>
          </a:xfrm>
        </p:spPr>
      </p:pic>
      <p:pic>
        <p:nvPicPr>
          <p:cNvPr id="105476" name="Zástupný symbol pro obsah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836738"/>
            <a:ext cx="4038600" cy="366553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altLang="cs-CZ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Vyhláška č. 50/ 1978 sb.</a:t>
            </a:r>
            <a:endParaRPr lang="cs-CZ" sz="3600" b="1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Pracovníci znalí s vyšší kvalifikací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§6 vyhlášky 50/1978 - pracovníci pro samostatnou činnost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Předpokladem pro pracovníky pro samostatnou činnost dle §6 vyhlášky 50/1978 je odborné elektrotechnické vzdělání (minimálně vyučení), minimálně rok praxe (pracovní poměr v elektrotechnickém oboru) a složení zkoušky ve stanoveném rozsahu a dle stanovených pravidel.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§7 a §8 vyhlášky 50/1978 - pracovníci pro řízení činností (§7) a pracovníci pro řízení činnosti prováděné dodavatelským způsobem a pracovníci pro řízení provozu(§8)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Předpokladem pro tyto pracovníky s vyšší kvalifikací je odborné elektrotechnické vzdělání (minimálně vyučení), minimální praxe a složení příslušné zkoušky ve stanoveném rozsahu a dle stanovených pravidel.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 získání živnostenského oprávnění je předpoklad elektrotechnická kvalifikace dle §8 - pracovníci pro řízení činnosti prováděné dodavatelským způsobem a pracovníci pro řízení provozu.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Vyšší elektrotechnická kvalifikace automaticky nezahrnuje stupeň nižší kvalifikace, to znamená pracovník s §8 se musí nechat přezkoušet i z §6.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Jistič</a:t>
            </a:r>
            <a:r>
              <a:rPr lang="cs-CZ" sz="2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6499" name="Zástupný symbol pro obsah 2"/>
          <p:cNvSpPr>
            <a:spLocks noGrp="1"/>
          </p:cNvSpPr>
          <p:nvPr>
            <p:ph idx="1"/>
          </p:nvPr>
        </p:nvSpPr>
        <p:spPr>
          <a:xfrm>
            <a:off x="395288" y="1412875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Jističe dělíme: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podle počtu pólů:</a:t>
            </a:r>
          </a:p>
          <a:p>
            <a:pPr lvl="2"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jednopólové</a:t>
            </a:r>
          </a:p>
          <a:p>
            <a:pPr lvl="2"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trojpólové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podle použití:</a:t>
            </a:r>
          </a:p>
          <a:p>
            <a:pPr lvl="2"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 vedení</a:t>
            </a:r>
          </a:p>
          <a:p>
            <a:pPr lvl="2"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 motory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podle provedení (krytí):</a:t>
            </a:r>
          </a:p>
          <a:p>
            <a:pPr lvl="2"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 panel, stěnu</a:t>
            </a:r>
          </a:p>
          <a:p>
            <a:pPr lvl="2"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vestavné (do rozvaděčů</a:t>
            </a:r>
            <a:r>
              <a:rPr lang="cs-CZ" altLang="cs-CZ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6500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5" y="1556792"/>
            <a:ext cx="3078163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Nadpis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Jistič - princip</a:t>
            </a:r>
            <a:endParaRPr lang="cs-CZ" altLang="cs-CZ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543550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Nový jistič vybíráme podle jeho použití.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běžné okruhy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(zásuvky a svítidla) volíme jističe typů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B a C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(dříve označeny písmeny U a L).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Pro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okruhy s motorem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volíme jističe typu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 (dříve M).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Nikdy pro motorové okruhy nepožíváme jiné jističe, motor by při startu vypadával (záběrový proud motoru je několikanásobně vyšší než jeho jmenovitá hodnota).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Jak jistič vypíná elektrický obvod?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El. proud prochází přes hlavní kontakty, cívku na bimetalovém pásku a cívku elektromagnetu.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Když je proud menší než JMENOVITÝ PROUD jističe, elektromagnet není sepnutý.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1. V obvodu vznikne ZKRAT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Obvodem prochází moc velký zkratový el. proud, elektromagnet přitáhne kotvu, západka uvolní část, která rozpojí hlavní kontakty.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El. oblouk, který vznikne při rozpojení kontaktů , se zhasíná ve zhášecí komoře.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2. Obvod je PŘETÍŽENÝ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Obvodem teče větší el. proud než JMENOVITÝ PROUD. Proud zahřívá vodiče a zahřívá také bimetalový pásek. Bimetalový pásek se ohne , západka se uvolní a hlavní kontakty se rozpojí.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 stlačení spínacího tlačítka se hlavní kontakty zase spojí.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Jistič můžeme vypnout také ručně - stlačením vypínacího tlačítka.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Jistič - princip</a:t>
            </a:r>
            <a:endParaRPr lang="cs-CZ" altLang="cs-CZ" sz="2800" dirty="0">
              <a:solidFill>
                <a:srgbClr val="0070C0"/>
              </a:solidFill>
            </a:endParaRPr>
          </a:p>
        </p:txBody>
      </p:sp>
      <p:pic>
        <p:nvPicPr>
          <p:cNvPr id="108547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8813" y="1484313"/>
            <a:ext cx="7826375" cy="452596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Jistič 1f</a:t>
            </a:r>
          </a:p>
        </p:txBody>
      </p:sp>
      <p:pic>
        <p:nvPicPr>
          <p:cNvPr id="109571" name="Zástupný symbol pro obsah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1828800"/>
            <a:ext cx="3057525" cy="3438525"/>
          </a:xfrm>
        </p:spPr>
      </p:pic>
      <p:pic>
        <p:nvPicPr>
          <p:cNvPr id="109572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557338"/>
            <a:ext cx="37433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Výměna jističe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61" y="1556793"/>
            <a:ext cx="5855857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1004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Jistič 3f</a:t>
            </a:r>
          </a:p>
        </p:txBody>
      </p:sp>
      <p:pic>
        <p:nvPicPr>
          <p:cNvPr id="110595" name="Zástupný symbol pro obsah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553" y="1628800"/>
            <a:ext cx="3871660" cy="4103663"/>
          </a:xfrm>
        </p:spPr>
      </p:pic>
      <p:pic>
        <p:nvPicPr>
          <p:cNvPr id="110596" name="Zástupný symbol pro obsah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9037" y="1556792"/>
            <a:ext cx="4920011" cy="2160240"/>
          </a:xfrm>
        </p:spPr>
      </p:pic>
      <p:pic>
        <p:nvPicPr>
          <p:cNvPr id="110597" name="Obrázek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146" y="4094978"/>
            <a:ext cx="23749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8" name="Obráze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037" y="4125247"/>
            <a:ext cx="23399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Nadpis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4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Proudový chránič - doplňková ochrana</a:t>
            </a:r>
            <a:br>
              <a:rPr lang="cs-CZ" altLang="cs-CZ" sz="24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cs-CZ" altLang="cs-CZ" sz="24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proudový chránič musí mít citlivost nejméně 30 mA</a:t>
            </a:r>
            <a:endParaRPr lang="cs-CZ" altLang="cs-CZ" sz="2400" dirty="0">
              <a:solidFill>
                <a:srgbClr val="0070C0"/>
              </a:solidFill>
            </a:endParaRPr>
          </a:p>
        </p:txBody>
      </p:sp>
      <p:sp>
        <p:nvSpPr>
          <p:cNvPr id="111619" name="Zástupný symbol pro obsah 5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25780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Ochranný přístroj s velkým významem (koupelny, venkovní prostory,...)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V normálních podmínkách je vektorový součet proudů v pracovních vodičích rovný nule. V sekundárním vinutí součtového transformátoru se neindukuje žádné napětí. Když dojde k úniku proudu z fázového vodiče do země, v sekundárním vinutí transformátoru vznikne napětí, cívkou elektromagnetu projde el. proud a dojde k rychlému odpojení poruchy od elektrické sítě.</a:t>
            </a:r>
          </a:p>
        </p:txBody>
      </p:sp>
      <p:pic>
        <p:nvPicPr>
          <p:cNvPr id="111620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1916113"/>
            <a:ext cx="6918325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Nadpis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Proudový chránič FI</a:t>
            </a:r>
            <a:endParaRPr lang="cs-CZ" altLang="cs-CZ" sz="2800" dirty="0">
              <a:solidFill>
                <a:srgbClr val="0070C0"/>
              </a:solidFill>
            </a:endParaRPr>
          </a:p>
        </p:txBody>
      </p:sp>
      <p:pic>
        <p:nvPicPr>
          <p:cNvPr id="112643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5" y="1556792"/>
            <a:ext cx="560070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4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484" y="2852936"/>
            <a:ext cx="3202451" cy="24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Nadpis 4"/>
          <p:cNvSpPr>
            <a:spLocks noGrp="1"/>
          </p:cNvSpPr>
          <p:nvPr>
            <p:ph type="title"/>
          </p:nvPr>
        </p:nvSpPr>
        <p:spPr>
          <a:xfrm>
            <a:off x="467544" y="21629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Napěťový chránič</a:t>
            </a:r>
            <a:endParaRPr lang="cs-CZ" altLang="cs-CZ" sz="2800" dirty="0">
              <a:solidFill>
                <a:srgbClr val="0070C0"/>
              </a:solidFill>
            </a:endParaRPr>
          </a:p>
        </p:txBody>
      </p:sp>
      <p:sp>
        <p:nvSpPr>
          <p:cNvPr id="113667" name="Zástupný symbol pro obsah 5"/>
          <p:cNvSpPr>
            <a:spLocks noGrp="1"/>
          </p:cNvSpPr>
          <p:nvPr>
            <p:ph idx="1"/>
          </p:nvPr>
        </p:nvSpPr>
        <p:spPr>
          <a:xfrm>
            <a:off x="395536" y="1603593"/>
            <a:ext cx="8229600" cy="45259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 to přístroj, který vypíná el. obvod ve chvíli, kdy napětí proti zemi dosáhne hodnoty, na kterou je nastavena cívka. Jeden konec cívky je spojen se zemnícím vodičem.</a:t>
            </a:r>
          </a:p>
        </p:txBody>
      </p:sp>
      <p:pic>
        <p:nvPicPr>
          <p:cNvPr id="11366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564904"/>
            <a:ext cx="7556500" cy="385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bdélník 8"/>
          <p:cNvSpPr/>
          <p:nvPr/>
        </p:nvSpPr>
        <p:spPr>
          <a:xfrm>
            <a:off x="8027988" y="3213100"/>
            <a:ext cx="73025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  <p:sp>
        <p:nvSpPr>
          <p:cNvPr id="10" name="Obdélník 9"/>
          <p:cNvSpPr/>
          <p:nvPr/>
        </p:nvSpPr>
        <p:spPr>
          <a:xfrm>
            <a:off x="684213" y="2205038"/>
            <a:ext cx="503237" cy="14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cs-CZ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Napěťový chránič</a:t>
            </a:r>
          </a:p>
        </p:txBody>
      </p:sp>
      <p:pic>
        <p:nvPicPr>
          <p:cNvPr id="114691" name="Zástupný symbol pro obsah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9575" y="2357438"/>
            <a:ext cx="5784850" cy="301148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39552" y="11266"/>
            <a:ext cx="8229600" cy="1143000"/>
          </a:xfrm>
        </p:spPr>
        <p:txBody>
          <a:bodyPr/>
          <a:lstStyle/>
          <a:p>
            <a:r>
              <a:rPr lang="cs-CZ" altLang="cs-CZ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Vyhláška č. 50/ 1978 sb.</a:t>
            </a:r>
            <a:endParaRPr lang="cs-CZ" sz="3600" b="1" dirty="0"/>
          </a:p>
        </p:txBody>
      </p:sp>
      <p:sp>
        <p:nvSpPr>
          <p:cNvPr id="11267" name="Zástupný symbol pro obsah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/>
          <a:lstStyle/>
          <a:p>
            <a:pPr eaLnBrk="1" hangingPunct="1"/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§9 vyhlášky 50/1978 - pracovníci pro provádění revizí</a:t>
            </a: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Pracovníci pro provádění revizí dle §9 vyhlášky 50/1978 musí mít odborné elektrotechnické vzdělání, minimální praxi a složenu zkoušku ve stanoveném rozsahu a dle stanovených pravidel u státního odborného dozoru.</a:t>
            </a:r>
          </a:p>
          <a:p>
            <a:pPr marL="0" indent="0" eaLnBrk="1" hangingPunct="1"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Samostatná revize se řídí dle příslušných státních, popř. i mezinárodních technických norem, zákonů a vyhlášek. </a:t>
            </a:r>
          </a:p>
          <a:p>
            <a:pPr eaLnBrk="1" hangingPunct="1"/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§10 vyhlášky 50/1978 - pracovníci pro samostatné projektování a řízení projektování</a:t>
            </a: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Pracovníci pro samostatné projektování a řízení projektování dle §10 vyhlášky 50/1978 mají odborné elektrotechnické vzdělání a minimální délku praxe dle příslušných zákonů a vyhlášek a složenou příslušnou zkoušku. </a:t>
            </a:r>
          </a:p>
          <a:p>
            <a:pPr eaLnBrk="1" hangingPunct="1"/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cs-CZ" altLang="cs-CZ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Učitelé, kantoři a výzkumníci: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cs-CZ" altLang="cs-C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§11 vyhlášky 50/1978 - kvalifikace ve zvláštních případech</a:t>
            </a: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Jedná se např. o vyučující, kteří při výuce obsluhují elektrická zařízení, elektrické stroje a přístroje za účely výuky nebo vědeckého výzkumu.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683568" y="1484784"/>
            <a:ext cx="7772400" cy="1500187"/>
          </a:xfrm>
        </p:spPr>
        <p:txBody>
          <a:bodyPr/>
          <a:lstStyle/>
          <a:p>
            <a:pPr algn="ctr"/>
            <a:r>
              <a:rPr lang="cs-CZ" sz="48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6) Spínače</a:t>
            </a:r>
          </a:p>
        </p:txBody>
      </p:sp>
    </p:spTree>
    <p:extLst>
      <p:ext uri="{BB962C8B-B14F-4D97-AF65-F5344CB8AC3E}">
        <p14:creationId xmlns:p14="http://schemas.microsoft.com/office/powerpoint/2010/main" val="9448756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Značení prvků v el. schématech</a:t>
            </a:r>
          </a:p>
        </p:txBody>
      </p:sp>
      <p:pic>
        <p:nvPicPr>
          <p:cNvPr id="8" name="Zástupný symbol pro obsah 7" descr="převodník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324451"/>
            <a:ext cx="8146578" cy="512888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Kreslení schémat el. obvodů</a:t>
            </a:r>
          </a:p>
        </p:txBody>
      </p:sp>
      <p:sp>
        <p:nvSpPr>
          <p:cNvPr id="50179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Možnosti různých způsobů kreslení schémat elektr. obvodů</a:t>
            </a:r>
            <a:endParaRPr lang="cs-CZ" altLang="cs-CZ" sz="1600" dirty="0"/>
          </a:p>
        </p:txBody>
      </p:sp>
      <p:pic>
        <p:nvPicPr>
          <p:cNvPr id="50180" name="Zástupný symbol pro obsah 4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8475" y="2381250"/>
            <a:ext cx="3067050" cy="29638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Zástupný symbol pro obsah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9872" y="692696"/>
            <a:ext cx="3076575" cy="2963863"/>
          </a:xfrm>
        </p:spPr>
      </p:pic>
      <p:pic>
        <p:nvPicPr>
          <p:cNvPr id="51203" name="Zástupný symbol pro obsah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692150"/>
            <a:ext cx="2663825" cy="2598738"/>
          </a:xfrm>
        </p:spPr>
      </p:pic>
      <p:pic>
        <p:nvPicPr>
          <p:cNvPr id="51204" name="Zástupný symbol pro obsah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212976"/>
            <a:ext cx="30384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Zástupný symbol pro obsah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4" y="4005064"/>
            <a:ext cx="2663825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Spínače nn 230V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cs-CZ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Rozdělujeme podle: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způsobu montáže: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nástěnné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polozapuštěné (normální instalační krabice)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zapuštěné (speciální krabice)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panelové (do rozvaděčů)</a:t>
            </a:r>
          </a:p>
          <a:p>
            <a:pPr marL="40005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cs-CZ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mechanického ovládání: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otočné</a:t>
            </a:r>
            <a:endParaRPr lang="cs-C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tlačítkové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páčkové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kolébkové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stiskací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tahové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Nadpis 1"/>
          <p:cNvSpPr>
            <a:spLocks noGrp="1"/>
          </p:cNvSpPr>
          <p:nvPr>
            <p:ph type="title"/>
          </p:nvPr>
        </p:nvSpPr>
        <p:spPr>
          <a:xfrm>
            <a:off x="506413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Podle ovládání</a:t>
            </a:r>
          </a:p>
        </p:txBody>
      </p:sp>
      <p:pic>
        <p:nvPicPr>
          <p:cNvPr id="54275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8488" y="1655763"/>
            <a:ext cx="1743075" cy="1196975"/>
          </a:xfrm>
        </p:spPr>
      </p:pic>
      <p:pic>
        <p:nvPicPr>
          <p:cNvPr id="54276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660525"/>
            <a:ext cx="15827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Obráze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660525"/>
            <a:ext cx="15827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Obráze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714500"/>
            <a:ext cx="15827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Obráze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189413"/>
            <a:ext cx="1690688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Obráze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189413"/>
            <a:ext cx="1582738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ovéPole 2"/>
          <p:cNvSpPr txBox="1">
            <a:spLocks noChangeArrowheads="1"/>
          </p:cNvSpPr>
          <p:nvPr/>
        </p:nvSpPr>
        <p:spPr bwMode="auto">
          <a:xfrm>
            <a:off x="885825" y="2952750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otočné</a:t>
            </a:r>
          </a:p>
        </p:txBody>
      </p:sp>
      <p:sp>
        <p:nvSpPr>
          <p:cNvPr id="54282" name="TextovéPole 3"/>
          <p:cNvSpPr txBox="1">
            <a:spLocks noChangeArrowheads="1"/>
          </p:cNvSpPr>
          <p:nvPr/>
        </p:nvSpPr>
        <p:spPr bwMode="auto">
          <a:xfrm>
            <a:off x="3132138" y="2952750"/>
            <a:ext cx="1222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tlačítkové</a:t>
            </a:r>
          </a:p>
        </p:txBody>
      </p:sp>
      <p:sp>
        <p:nvSpPr>
          <p:cNvPr id="54283" name="TextovéPole 4"/>
          <p:cNvSpPr txBox="1">
            <a:spLocks noChangeArrowheads="1"/>
          </p:cNvSpPr>
          <p:nvPr/>
        </p:nvSpPr>
        <p:spPr bwMode="auto">
          <a:xfrm>
            <a:off x="6267450" y="2940050"/>
            <a:ext cx="104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páčkové</a:t>
            </a:r>
          </a:p>
        </p:txBody>
      </p:sp>
      <p:sp>
        <p:nvSpPr>
          <p:cNvPr id="54284" name="TextovéPole 5"/>
          <p:cNvSpPr txBox="1">
            <a:spLocks noChangeArrowheads="1"/>
          </p:cNvSpPr>
          <p:nvPr/>
        </p:nvSpPr>
        <p:spPr bwMode="auto">
          <a:xfrm>
            <a:off x="3203575" y="5589588"/>
            <a:ext cx="936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stiskací</a:t>
            </a:r>
          </a:p>
        </p:txBody>
      </p:sp>
      <p:sp>
        <p:nvSpPr>
          <p:cNvPr id="54285" name="TextovéPole 6"/>
          <p:cNvSpPr txBox="1">
            <a:spLocks noChangeArrowheads="1"/>
          </p:cNvSpPr>
          <p:nvPr/>
        </p:nvSpPr>
        <p:spPr bwMode="auto">
          <a:xfrm>
            <a:off x="5438775" y="5589588"/>
            <a:ext cx="828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tahové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Zástupný symbol pro obsah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19300"/>
            <a:ext cx="4038600" cy="2746375"/>
          </a:xfrm>
        </p:spPr>
      </p:pic>
      <p:pic>
        <p:nvPicPr>
          <p:cNvPr id="55299" name="Zástupný symbol pro obsah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412875"/>
            <a:ext cx="4038600" cy="39592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Zástupný symbol pro obsah 2"/>
          <p:cNvSpPr>
            <a:spLocks noGrp="1"/>
          </p:cNvSpPr>
          <p:nvPr>
            <p:ph idx="1"/>
          </p:nvPr>
        </p:nvSpPr>
        <p:spPr>
          <a:xfrm>
            <a:off x="457200" y="188913"/>
            <a:ext cx="8229600" cy="655320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Funkce (řazení)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jednopólové	- 1</a:t>
            </a: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dvoupólové	- 2</a:t>
            </a: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trojpólové 	- 3</a:t>
            </a: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skupinové	                - 4</a:t>
            </a: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sériové		- 5 </a:t>
            </a: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střídavé		- 6 </a:t>
            </a:r>
          </a:p>
          <a:p>
            <a:pPr marL="0" indent="0" eaLnBrk="1" hangingPunct="1">
              <a:buNone/>
            </a:pPr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křížové		- 7 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cs-CZ" altLang="cs-C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cs-CZ" altLang="cs-CZ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Krytí</a:t>
            </a:r>
            <a:r>
              <a:rPr lang="cs-CZ" alt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eaLnBrk="1" hangingPunct="1"/>
            <a:r>
              <a:rPr lang="cs-CZ" altLang="cs-CZ" sz="1600" dirty="0">
                <a:latin typeface="Arial" panose="020B0604020202020204" pitchFamily="34" charset="0"/>
                <a:cs typeface="Arial" panose="020B0604020202020204" pitchFamily="34" charset="0"/>
              </a:rPr>
              <a:t>např. obyčejné, venkovní, prachotěsné</a:t>
            </a:r>
          </a:p>
        </p:txBody>
      </p:sp>
      <p:pic>
        <p:nvPicPr>
          <p:cNvPr id="56323" name="Zástupný symbol pro obsah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5" y="3087724"/>
            <a:ext cx="1512560" cy="11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91338"/>
            <a:ext cx="1512090" cy="11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Obráze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34" y="3091338"/>
            <a:ext cx="1512090" cy="11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Obráze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576" y="3091338"/>
            <a:ext cx="1513049" cy="11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Obráze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43" y="4559593"/>
            <a:ext cx="1510973" cy="113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Obráze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559593"/>
            <a:ext cx="1579538" cy="118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Obrázek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205" y="4559593"/>
            <a:ext cx="1510519" cy="113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0" name="Zástupný symbol pro obsah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8" y="126878"/>
            <a:ext cx="2673200" cy="269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1" name="TextovéPole 3"/>
          <p:cNvSpPr txBox="1">
            <a:spLocks noChangeArrowheads="1"/>
          </p:cNvSpPr>
          <p:nvPr/>
        </p:nvSpPr>
        <p:spPr bwMode="auto">
          <a:xfrm>
            <a:off x="1835150" y="3357563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1</a:t>
            </a:r>
          </a:p>
        </p:txBody>
      </p:sp>
      <p:sp>
        <p:nvSpPr>
          <p:cNvPr id="56332" name="TextovéPole 4"/>
          <p:cNvSpPr txBox="1">
            <a:spLocks noChangeArrowheads="1"/>
          </p:cNvSpPr>
          <p:nvPr/>
        </p:nvSpPr>
        <p:spPr bwMode="auto">
          <a:xfrm>
            <a:off x="4067175" y="3284538"/>
            <a:ext cx="303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2</a:t>
            </a:r>
          </a:p>
        </p:txBody>
      </p:sp>
      <p:sp>
        <p:nvSpPr>
          <p:cNvPr id="56333" name="TextovéPole 6"/>
          <p:cNvSpPr txBox="1">
            <a:spLocks noChangeArrowheads="1"/>
          </p:cNvSpPr>
          <p:nvPr/>
        </p:nvSpPr>
        <p:spPr bwMode="auto">
          <a:xfrm>
            <a:off x="6372225" y="3284538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3</a:t>
            </a:r>
          </a:p>
        </p:txBody>
      </p:sp>
      <p:sp>
        <p:nvSpPr>
          <p:cNvPr id="56334" name="TextovéPole 7"/>
          <p:cNvSpPr txBox="1">
            <a:spLocks noChangeArrowheads="1"/>
          </p:cNvSpPr>
          <p:nvPr/>
        </p:nvSpPr>
        <p:spPr bwMode="auto">
          <a:xfrm>
            <a:off x="8532813" y="3357563"/>
            <a:ext cx="301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4</a:t>
            </a:r>
          </a:p>
        </p:txBody>
      </p:sp>
      <p:sp>
        <p:nvSpPr>
          <p:cNvPr id="56335" name="TextovéPole 8"/>
          <p:cNvSpPr txBox="1">
            <a:spLocks noChangeArrowheads="1"/>
          </p:cNvSpPr>
          <p:nvPr/>
        </p:nvSpPr>
        <p:spPr bwMode="auto">
          <a:xfrm>
            <a:off x="1908175" y="4868863"/>
            <a:ext cx="301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5</a:t>
            </a:r>
          </a:p>
        </p:txBody>
      </p:sp>
      <p:sp>
        <p:nvSpPr>
          <p:cNvPr id="56336" name="TextovéPole 10"/>
          <p:cNvSpPr txBox="1">
            <a:spLocks noChangeArrowheads="1"/>
          </p:cNvSpPr>
          <p:nvPr/>
        </p:nvSpPr>
        <p:spPr bwMode="auto">
          <a:xfrm>
            <a:off x="4067175" y="4868863"/>
            <a:ext cx="303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6</a:t>
            </a:r>
          </a:p>
        </p:txBody>
      </p:sp>
      <p:sp>
        <p:nvSpPr>
          <p:cNvPr id="56337" name="TextovéPole 12"/>
          <p:cNvSpPr txBox="1">
            <a:spLocks noChangeArrowheads="1"/>
          </p:cNvSpPr>
          <p:nvPr/>
        </p:nvSpPr>
        <p:spPr bwMode="auto">
          <a:xfrm>
            <a:off x="6300788" y="4941888"/>
            <a:ext cx="222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cs-CZ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Nadpis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Řazení spínačů</a:t>
            </a:r>
          </a:p>
        </p:txBody>
      </p:sp>
      <p:pic>
        <p:nvPicPr>
          <p:cNvPr id="57347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8900" y="1600200"/>
            <a:ext cx="6426200" cy="45259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eaLnBrk="1" hangingPunct="1"/>
            <a:r>
              <a:rPr lang="cs-CZ" altLang="cs-CZ" sz="28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1+5+4+6+7</a:t>
            </a:r>
          </a:p>
        </p:txBody>
      </p:sp>
      <p:pic>
        <p:nvPicPr>
          <p:cNvPr id="67587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800" y="1600200"/>
            <a:ext cx="7518400" cy="45259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Obvod</Template>
  <TotalTime>6144</TotalTime>
  <Words>8607</Words>
  <Application>Microsoft Office PowerPoint</Application>
  <PresentationFormat>Předvádění na obrazovce (4:3)</PresentationFormat>
  <Paragraphs>1260</Paragraphs>
  <Slides>159</Slides>
  <Notes>91</Notes>
  <HiddenSlides>0</HiddenSlides>
  <MMClips>0</MMClips>
  <ScaleCrop>false</ScaleCrop>
  <HeadingPairs>
    <vt:vector size="8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159</vt:i4>
      </vt:variant>
    </vt:vector>
  </HeadingPairs>
  <TitlesOfParts>
    <vt:vector size="164" baseType="lpstr">
      <vt:lpstr>Arial</vt:lpstr>
      <vt:lpstr>Calibri</vt:lpstr>
      <vt:lpstr>Wingdings</vt:lpstr>
      <vt:lpstr>Motiv systému Office</vt:lpstr>
      <vt:lpstr>Image</vt:lpstr>
      <vt:lpstr>Praxe - elektrodílna</vt:lpstr>
      <vt:lpstr>Náplň heslovitě</vt:lpstr>
      <vt:lpstr>1) Úvod - BOZP</vt:lpstr>
      <vt:lpstr>Prezentace aplikace PowerPoint</vt:lpstr>
      <vt:lpstr>Stupně odborné kvalifikace pracovníků v elektrotechnice a elektronice</vt:lpstr>
      <vt:lpstr>Vyhláška č. 50/ 1978 sb.</vt:lpstr>
      <vt:lpstr>Vyhláška č. 50/ 1978 sb.</vt:lpstr>
      <vt:lpstr>Vyhláška č. 50/ 1978 sb.</vt:lpstr>
      <vt:lpstr>Vyhláška č. 50/ 1978 sb.</vt:lpstr>
      <vt:lpstr>Laik</vt:lpstr>
      <vt:lpstr>Laik</vt:lpstr>
      <vt:lpstr>Rozdělení elektrických spotřebičů a instalací určených pro používání laiky do jednotlivých skupin</vt:lpstr>
      <vt:lpstr>Prezentace aplikace PowerPoint</vt:lpstr>
      <vt:lpstr>Prezentace aplikace PowerPoint</vt:lpstr>
      <vt:lpstr>Prezentace aplikace PowerPoint</vt:lpstr>
      <vt:lpstr>Údržba</vt:lpstr>
      <vt:lpstr>Výměna</vt:lpstr>
      <vt:lpstr>Prezentace aplikace PowerPoint</vt:lpstr>
      <vt:lpstr>Názvy vodičů</vt:lpstr>
      <vt:lpstr>Materiál jader vodičů</vt:lpstr>
      <vt:lpstr>Průřezy jader vodičů</vt:lpstr>
      <vt:lpstr>Skladba jader vodičů</vt:lpstr>
      <vt:lpstr>Skladba jader vodičů</vt:lpstr>
      <vt:lpstr>Holé vodiče</vt:lpstr>
      <vt:lpstr>Holé vodiče</vt:lpstr>
      <vt:lpstr>Izolované vodiče</vt:lpstr>
      <vt:lpstr>Prezentace aplikace PowerPoint</vt:lpstr>
      <vt:lpstr>3) Značení vodičů barvou, písmenem a číslicí</vt:lpstr>
      <vt:lpstr>Značení vodičů barvami</vt:lpstr>
      <vt:lpstr>Barevné značení holých vodičů</vt:lpstr>
      <vt:lpstr>Barevné značení holých vodičů</vt:lpstr>
      <vt:lpstr>Rozvodna – transformátor 10/0,6 kV a rozvod holými vodiči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Barvy izolace</vt:lpstr>
      <vt:lpstr>Barvy izolace</vt:lpstr>
      <vt:lpstr>Barevné značení v zahraničí</vt:lpstr>
      <vt:lpstr>Barevné značení izolovaných vodičů do 1000 V</vt:lpstr>
      <vt:lpstr>Značení holých a izolovaných vodičů barvami nebo číslicemi  (ČSN EN 60446, ČSN 33 0165, ČSN 33 0166, ČSN 33 0167)</vt:lpstr>
      <vt:lpstr>Značení holých a izolovaných vodičů barvami nebo číslicemi  (ČSN EN 60446, ČSN 33 0165, ČSN 33 0166, ČSN 33 0167)</vt:lpstr>
      <vt:lpstr>Písmenové značení svorek</vt:lpstr>
      <vt:lpstr>Prezentace aplikace PowerPoint</vt:lpstr>
      <vt:lpstr>Rozdělení elektrických zařízení  (ČSN 33 0010, ČSN EN 50110)</vt:lpstr>
      <vt:lpstr>Rozdělení elektrických zařízení  (ČSN 33 0010, ČSN EN 50110)</vt:lpstr>
      <vt:lpstr>Elektrická instalace</vt:lpstr>
      <vt:lpstr>Význam začátečních písmen:</vt:lpstr>
      <vt:lpstr>Síť TN</vt:lpstr>
      <vt:lpstr>Prezentace aplikace PowerPoint</vt:lpstr>
      <vt:lpstr>Síť TN-C</vt:lpstr>
      <vt:lpstr>Síť TN-S</vt:lpstr>
      <vt:lpstr>Síť TN-C-S</vt:lpstr>
      <vt:lpstr>Síť TT</vt:lpstr>
      <vt:lpstr>Síť IT</vt:lpstr>
      <vt:lpstr>Stejnosměrné sítě</vt:lpstr>
      <vt:lpstr>Prezentace aplikace PowerPoint</vt:lpstr>
      <vt:lpstr>Zkoušečky - základní typy</vt:lpstr>
      <vt:lpstr>Doutnavková zkoušečka</vt:lpstr>
      <vt:lpstr>ZN - 1</vt:lpstr>
      <vt:lpstr>Prezentace aplikace PowerPoint</vt:lpstr>
      <vt:lpstr>ZN - 2</vt:lpstr>
      <vt:lpstr>ZN - 4</vt:lpstr>
      <vt:lpstr>ZN - 4</vt:lpstr>
      <vt:lpstr>ZNF-01</vt:lpstr>
      <vt:lpstr>Obvodová zkoušečka</vt:lpstr>
      <vt:lpstr>Prezentace aplikace PowerPoint</vt:lpstr>
      <vt:lpstr>Mechanické připojování a spojování vodičů na spotřebiče</vt:lpstr>
      <vt:lpstr>Zakončování vodičů </vt:lpstr>
      <vt:lpstr>Prezentace aplikace PowerPoint</vt:lpstr>
      <vt:lpstr>Prezentace aplikace PowerPoint</vt:lpstr>
      <vt:lpstr>Prezentace aplikace PowerPoint</vt:lpstr>
      <vt:lpstr> Základní jistící prvky</vt:lpstr>
      <vt:lpstr>Nožová pojistka se skládá z:</vt:lpstr>
      <vt:lpstr>Nožová pojistka</vt:lpstr>
      <vt:lpstr>Závitová pojistka se skládá z:</vt:lpstr>
      <vt:lpstr>Závitová pojistka</vt:lpstr>
      <vt:lpstr>Závitová pojistka</vt:lpstr>
      <vt:lpstr>Jistič </vt:lpstr>
      <vt:lpstr>Jistič - princip</vt:lpstr>
      <vt:lpstr>Jistič - princip</vt:lpstr>
      <vt:lpstr>Jistič 1f</vt:lpstr>
      <vt:lpstr>Výměna jističe</vt:lpstr>
      <vt:lpstr>Jistič 3f</vt:lpstr>
      <vt:lpstr>Proudový chránič - doplňková ochrana proudový chránič musí mít citlivost nejméně 30 mA</vt:lpstr>
      <vt:lpstr>Proudový chránič FI</vt:lpstr>
      <vt:lpstr>Napěťový chránič</vt:lpstr>
      <vt:lpstr>Napěťový chránič</vt:lpstr>
      <vt:lpstr>Prezentace aplikace PowerPoint</vt:lpstr>
      <vt:lpstr>Značení prvků v el. schématech</vt:lpstr>
      <vt:lpstr>Kreslení schémat el. obvodů</vt:lpstr>
      <vt:lpstr>Prezentace aplikace PowerPoint</vt:lpstr>
      <vt:lpstr>Spínače nn 230V</vt:lpstr>
      <vt:lpstr>Podle ovládání</vt:lpstr>
      <vt:lpstr>Prezentace aplikace PowerPoint</vt:lpstr>
      <vt:lpstr>Prezentace aplikace PowerPoint</vt:lpstr>
      <vt:lpstr>Řazení spínačů</vt:lpstr>
      <vt:lpstr>1+5+4+6+7</vt:lpstr>
      <vt:lpstr>Prezentace aplikace PowerPoint</vt:lpstr>
      <vt:lpstr>6) Zapojování obvodu spínače č. 1</vt:lpstr>
      <vt:lpstr>Rozmístění instalačního materiálu na desce pro zapojování obvodů spínačů</vt:lpstr>
      <vt:lpstr>Základní zapojení spínače č.1</vt:lpstr>
      <vt:lpstr>Montážní schéma elektroinstalace</vt:lpstr>
      <vt:lpstr>Prováděcí schéma</vt:lpstr>
      <vt:lpstr>Základní zapojení spínače č.3</vt:lpstr>
      <vt:lpstr>7) Zapojování obvodu č.6</vt:lpstr>
      <vt:lpstr>Základní zapojení spínačů č.6 - schodišťový</vt:lpstr>
      <vt:lpstr>Prováděcí schéma spínačů č.6 - schodišťový</vt:lpstr>
      <vt:lpstr>8) Zapojování obvodu č. 7</vt:lpstr>
      <vt:lpstr>Základní schéma zapojení spínače č.7 - křížový</vt:lpstr>
      <vt:lpstr>Montážní schéma elektroinstalace</vt:lpstr>
      <vt:lpstr>Prováděcí schéma spínače č.7 - křížový</vt:lpstr>
      <vt:lpstr>Světelné obvody</vt:lpstr>
      <vt:lpstr>Prezentace aplikace PowerPoint</vt:lpstr>
      <vt:lpstr>Žárovka</vt:lpstr>
      <vt:lpstr>Prezentace aplikace PowerPoint</vt:lpstr>
      <vt:lpstr>Halogenová žárovka</vt:lpstr>
      <vt:lpstr>Žárovky</vt:lpstr>
      <vt:lpstr>Vysokotlaké výbojky</vt:lpstr>
      <vt:lpstr>Nízkotlaké výbojky-zářivky</vt:lpstr>
      <vt:lpstr>Zapojení zářivkového svítidla</vt:lpstr>
      <vt:lpstr>Kompaktní zářivky</vt:lpstr>
      <vt:lpstr>Žárovky s Led diodami</vt:lpstr>
      <vt:lpstr>Led diodová žárovka</vt:lpstr>
      <vt:lpstr>Návěstní doutnavka</vt:lpstr>
      <vt:lpstr>Správné zapojení objímky 230 V</vt:lpstr>
      <vt:lpstr>Prezentace aplikace PowerPoint</vt:lpstr>
      <vt:lpstr>Různé velikosti závitů</vt:lpstr>
      <vt:lpstr>Různé patice</vt:lpstr>
      <vt:lpstr>Ukázka možných řešení</vt:lpstr>
      <vt:lpstr>Ukázka možných řešení</vt:lpstr>
      <vt:lpstr>Prezentace aplikace PowerPoint</vt:lpstr>
      <vt:lpstr>Třídy ochran</vt:lpstr>
      <vt:lpstr>Zásuvky a vidlice</vt:lpstr>
      <vt:lpstr>Zvláštní typy</vt:lpstr>
      <vt:lpstr>Ploché kolíky</vt:lpstr>
      <vt:lpstr>Bez ochranného kontaktu        S ochranným kontaktem</vt:lpstr>
      <vt:lpstr>Kabely</vt:lpstr>
      <vt:lpstr>Značení kabelů písmeny</vt:lpstr>
      <vt:lpstr>Zásuvkové obvody 230 V</vt:lpstr>
      <vt:lpstr>Prezentace aplikace PowerPoint</vt:lpstr>
      <vt:lpstr>Prezentace aplikace PowerPoint</vt:lpstr>
      <vt:lpstr>Pohyblivý přívod</vt:lpstr>
      <vt:lpstr>Druhy přívodů  Elektrický předmět může být připojen k instalaci následujícími způsoby (ČSN 34 0350)</vt:lpstr>
      <vt:lpstr>Provedení </vt:lpstr>
      <vt:lpstr>Prodlužovací přívod</vt:lpstr>
      <vt:lpstr>Zásuvky 400 V</vt:lpstr>
      <vt:lpstr>Prezentace aplikace PowerPoint</vt:lpstr>
      <vt:lpstr>Spojovací a izolační materiály</vt:lpstr>
      <vt:lpstr>Prezentace aplikace PowerPoint</vt:lpstr>
      <vt:lpstr>Izolační materiály</vt:lpstr>
      <vt:lpstr>Prezentace aplikace PowerPoint</vt:lpstr>
      <vt:lpstr>Ochrana krytím (IPxx)</vt:lpstr>
      <vt:lpstr>Ochrana krytím (IPxx)</vt:lpstr>
      <vt:lpstr>Ochrana krytím (IPxx)</vt:lpstr>
      <vt:lpstr>Ochrana krytím (IPxx)</vt:lpstr>
      <vt:lpstr>Prezentace aplikace PowerPoint</vt:lpstr>
      <vt:lpstr>Zkušebny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Zkoušečky</dc:title>
  <dc:creator>Oto Danita</dc:creator>
  <cp:lastModifiedBy>Jindrich</cp:lastModifiedBy>
  <cp:revision>439</cp:revision>
  <dcterms:created xsi:type="dcterms:W3CDTF">2013-12-11T17:29:30Z</dcterms:created>
  <dcterms:modified xsi:type="dcterms:W3CDTF">2021-11-12T09:49:50Z</dcterms:modified>
</cp:coreProperties>
</file>